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0693400" cy="7561263"/>
  <p:notesSz cx="6858000" cy="9144000"/>
  <p:defaultTextStyle>
    <a:defPPr>
      <a:defRPr lang="da-DK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494" y="-846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a-DK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1234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a-DK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709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a-DK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047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a-DK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613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148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a-DK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a-DK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68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a-DK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a-DK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52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648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373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a-DK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630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da-DK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694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a-DK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a-DK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3A6C6-5190-4BC2-8C19-DE8BD0A4E126}" type="datetimeFigureOut">
              <a:rPr lang="da-DK" smtClean="0"/>
              <a:t>09-03-2015</a:t>
            </a:fld>
            <a:endParaRPr lang="da-DK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41E76-699A-4ECC-BDE9-5C56C7ADBB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49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QR_co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10596" y="703946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xt_find_or_start_your_Hoffice_group"/>
          <p:cNvSpPr txBox="1"/>
          <p:nvPr/>
        </p:nvSpPr>
        <p:spPr>
          <a:xfrm>
            <a:off x="3006700" y="109378"/>
            <a:ext cx="4680000" cy="42473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Roboto" pitchFamily="2" charset="0"/>
                <a:ea typeface="Roboto" pitchFamily="2" charset="0"/>
              </a:rPr>
              <a:t>To get started,</a:t>
            </a:r>
          </a:p>
          <a:p>
            <a:pPr algn="ctr"/>
            <a:r>
              <a:rPr lang="en-GB" sz="2000" dirty="0" smtClean="0">
                <a:latin typeface="Roboto" pitchFamily="2" charset="0"/>
                <a:ea typeface="Roboto" pitchFamily="2" charset="0"/>
              </a:rPr>
              <a:t>find your local </a:t>
            </a:r>
            <a:r>
              <a:rPr lang="en-GB" sz="2000" dirty="0" err="1" smtClean="0">
                <a:latin typeface="Roboto" pitchFamily="2" charset="0"/>
                <a:ea typeface="Roboto" pitchFamily="2" charset="0"/>
              </a:rPr>
              <a:t>Hoffice</a:t>
            </a:r>
            <a:r>
              <a:rPr lang="en-GB" sz="2000" dirty="0" smtClean="0">
                <a:latin typeface="Roboto" pitchFamily="2" charset="0"/>
                <a:ea typeface="Roboto" pitchFamily="2" charset="0"/>
              </a:rPr>
              <a:t> </a:t>
            </a:r>
            <a:r>
              <a:rPr lang="en-GB" sz="2000" dirty="0" err="1" smtClean="0">
                <a:latin typeface="Roboto" pitchFamily="2" charset="0"/>
                <a:ea typeface="Roboto" pitchFamily="2" charset="0"/>
              </a:rPr>
              <a:t>facebook</a:t>
            </a:r>
            <a:r>
              <a:rPr lang="en-GB" sz="2000" dirty="0" smtClean="0">
                <a:latin typeface="Roboto" pitchFamily="2" charset="0"/>
                <a:ea typeface="Roboto" pitchFamily="2" charset="0"/>
              </a:rPr>
              <a:t> group</a:t>
            </a:r>
          </a:p>
          <a:p>
            <a:pPr algn="ctr"/>
            <a:r>
              <a:rPr lang="en-GB" sz="1600" dirty="0" smtClean="0">
                <a:latin typeface="Roboto" pitchFamily="2" charset="0"/>
                <a:ea typeface="Roboto" pitchFamily="2" charset="0"/>
              </a:rPr>
              <a:t> </a:t>
            </a:r>
          </a:p>
          <a:p>
            <a:pPr algn="ctr"/>
            <a:endParaRPr lang="en-GB" sz="1600" dirty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solidFill>
                <a:srgbClr val="C00000"/>
              </a:solidFill>
              <a:latin typeface="Roboto" pitchFamily="2" charset="0"/>
              <a:ea typeface="Roboto" pitchFamily="2" charset="0"/>
            </a:endParaRPr>
          </a:p>
          <a:p>
            <a:pPr algn="ctr"/>
            <a:endParaRPr lang="en-GB" sz="1400" dirty="0" smtClean="0">
              <a:solidFill>
                <a:srgbClr val="C00000"/>
              </a:solidFill>
              <a:latin typeface="Roboto" pitchFamily="2" charset="0"/>
              <a:ea typeface="Roboto" pitchFamily="2" charset="0"/>
            </a:endParaRPr>
          </a:p>
          <a:p>
            <a:pPr algn="ctr"/>
            <a:r>
              <a:rPr lang="en-GB" sz="11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hoffice.nu/en/find-or-start-a-</a:t>
            </a:r>
            <a:r>
              <a:rPr lang="en-GB" sz="1100" dirty="0" err="1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</a:t>
            </a:r>
            <a:r>
              <a:rPr lang="en-GB" sz="11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-group/</a:t>
            </a:r>
          </a:p>
          <a:p>
            <a:pPr algn="ctr"/>
            <a:endParaRPr lang="en-GB" sz="1100" dirty="0" smtClean="0">
              <a:solidFill>
                <a:srgbClr val="C00000"/>
              </a:solidFill>
              <a:latin typeface="Roboto" pitchFamily="2" charset="0"/>
              <a:ea typeface="Roboto" pitchFamily="2" charset="0"/>
            </a:endParaRPr>
          </a:p>
          <a:p>
            <a:pPr algn="ctr"/>
            <a:r>
              <a:rPr lang="en-GB" sz="2000" dirty="0" smtClean="0">
                <a:latin typeface="Roboto" pitchFamily="2" charset="0"/>
                <a:ea typeface="Roboto" pitchFamily="2" charset="0"/>
              </a:rPr>
              <a:t>and sign up </a:t>
            </a:r>
            <a:r>
              <a:rPr lang="en-GB" sz="2000" dirty="0">
                <a:latin typeface="Roboto" pitchFamily="2" charset="0"/>
                <a:ea typeface="Roboto" pitchFamily="2" charset="0"/>
              </a:rPr>
              <a:t>for </a:t>
            </a:r>
            <a:r>
              <a:rPr lang="en-GB" sz="2000" dirty="0" smtClean="0">
                <a:latin typeface="Roboto" pitchFamily="2" charset="0"/>
                <a:ea typeface="Roboto" pitchFamily="2" charset="0"/>
              </a:rPr>
              <a:t>the next event!</a:t>
            </a:r>
          </a:p>
          <a:p>
            <a:pPr algn="ctr"/>
            <a:r>
              <a:rPr lang="en-GB" sz="1400" dirty="0" smtClean="0">
                <a:latin typeface="Roboto" pitchFamily="2" charset="0"/>
                <a:ea typeface="Roboto" pitchFamily="2" charset="0"/>
              </a:rPr>
              <a:t>No local community yet? Learn on the homepage how to start your own: </a:t>
            </a:r>
            <a:r>
              <a:rPr lang="en-GB" sz="14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hoffice.nu</a:t>
            </a:r>
          </a:p>
          <a:p>
            <a:pPr algn="ctr"/>
            <a:endParaRPr lang="en-GB" sz="1600" dirty="0" smtClean="0">
              <a:solidFill>
                <a:srgbClr val="C00000"/>
              </a:solidFill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latin typeface="Roboto" pitchFamily="2" charset="0"/>
              <a:ea typeface="Roboto" pitchFamily="2" charset="0"/>
            </a:endParaRPr>
          </a:p>
        </p:txBody>
      </p:sp>
      <p:grpSp>
        <p:nvGrpSpPr>
          <p:cNvPr id="4" name="door_right"/>
          <p:cNvGrpSpPr/>
          <p:nvPr/>
        </p:nvGrpSpPr>
        <p:grpSpPr>
          <a:xfrm>
            <a:off x="-2358156" y="47168"/>
            <a:ext cx="4680000" cy="3751967"/>
            <a:chOff x="2769727" y="82168"/>
            <a:chExt cx="4680000" cy="3751967"/>
          </a:xfrm>
        </p:grpSpPr>
        <p:sp>
          <p:nvSpPr>
            <p:cNvPr id="5" name="Rechteck 4"/>
            <p:cNvSpPr/>
            <p:nvPr/>
          </p:nvSpPr>
          <p:spPr>
            <a:xfrm>
              <a:off x="3906540" y="1512168"/>
              <a:ext cx="1152128" cy="23219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rgbClr val="FF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6" name="Rechteck 5"/>
            <p:cNvSpPr/>
            <p:nvPr/>
          </p:nvSpPr>
          <p:spPr>
            <a:xfrm>
              <a:off x="5130676" y="1512168"/>
              <a:ext cx="1152128" cy="23219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rgbClr val="FF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7" name="Rechteck 6"/>
            <p:cNvSpPr/>
            <p:nvPr/>
          </p:nvSpPr>
          <p:spPr>
            <a:xfrm>
              <a:off x="3864644" y="1440160"/>
              <a:ext cx="2490167" cy="23939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8" name="Flussdiagramm: Lochstreifen 7"/>
            <p:cNvSpPr/>
            <p:nvPr/>
          </p:nvSpPr>
          <p:spPr>
            <a:xfrm>
              <a:off x="5130676" y="2601143"/>
              <a:ext cx="288032" cy="72008"/>
            </a:xfrm>
            <a:prstGeom prst="flowChartPunchedTape">
              <a:avLst/>
            </a:prstGeom>
            <a:ln>
              <a:solidFill>
                <a:srgbClr val="FF8A3A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2769727" y="82168"/>
              <a:ext cx="46800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 smtClean="0">
                  <a:latin typeface="Roboto" pitchFamily="2" charset="0"/>
                  <a:ea typeface="Roboto" pitchFamily="2" charset="0"/>
                </a:rPr>
                <a:t>  Tired of working alone?</a:t>
              </a:r>
            </a:p>
            <a:p>
              <a:pPr algn="ctr"/>
              <a:r>
                <a:rPr lang="en-GB" sz="3200" dirty="0" smtClean="0">
                  <a:latin typeface="Roboto" pitchFamily="2" charset="0"/>
                  <a:ea typeface="Roboto" pitchFamily="2" charset="0"/>
                </a:rPr>
                <a:t>   enter your new </a:t>
              </a:r>
              <a:r>
                <a:rPr lang="en-GB" sz="3200" dirty="0" err="1" smtClean="0">
                  <a:solidFill>
                    <a:srgbClr val="FF8A3A"/>
                  </a:solidFill>
                  <a:latin typeface="Roboto" pitchFamily="2" charset="0"/>
                  <a:ea typeface="Roboto" pitchFamily="2" charset="0"/>
                </a:rPr>
                <a:t>Hoffice</a:t>
              </a:r>
              <a:endParaRPr lang="en-GB" sz="32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endParaRPr>
            </a:p>
            <a:p>
              <a:pPr algn="ctr"/>
              <a:endParaRPr lang="en-GB" sz="2000" dirty="0" smtClean="0"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6547976" y="2443123"/>
              <a:ext cx="45720" cy="457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11" name="Rechteck 10"/>
            <p:cNvSpPr/>
            <p:nvPr/>
          </p:nvSpPr>
          <p:spPr>
            <a:xfrm>
              <a:off x="6498828" y="2393975"/>
              <a:ext cx="360040" cy="14401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12" name="Ellipse 11"/>
            <p:cNvSpPr/>
            <p:nvPr/>
          </p:nvSpPr>
          <p:spPr>
            <a:xfrm>
              <a:off x="5655910" y="1889919"/>
              <a:ext cx="45720" cy="457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cxnSp>
          <p:nvCxnSpPr>
            <p:cNvPr id="13" name="Gerade Verbindung 12"/>
            <p:cNvCxnSpPr>
              <a:stCxn id="12" idx="1"/>
            </p:cNvCxnSpPr>
            <p:nvPr/>
          </p:nvCxnSpPr>
          <p:spPr>
            <a:xfrm flipH="1">
              <a:off x="5562724" y="1896615"/>
              <a:ext cx="99882" cy="209328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Gerade Verbindung 13"/>
            <p:cNvCxnSpPr/>
            <p:nvPr/>
          </p:nvCxnSpPr>
          <p:spPr>
            <a:xfrm>
              <a:off x="5706740" y="1896615"/>
              <a:ext cx="99882" cy="209328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" name="Rechteck 14"/>
            <p:cNvSpPr/>
            <p:nvPr/>
          </p:nvSpPr>
          <p:spPr>
            <a:xfrm rot="120000">
              <a:off x="5390738" y="2105943"/>
              <a:ext cx="576064" cy="2880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rgbClr val="FF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 rot="120000">
              <a:off x="5334766" y="2109120"/>
              <a:ext cx="688009" cy="200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800"/>
                </a:lnSpc>
              </a:pPr>
              <a:r>
                <a:rPr lang="en-GB" sz="1000" smtClean="0">
                  <a:latin typeface="Roboto" pitchFamily="2" charset="0"/>
                  <a:ea typeface="Roboto" pitchFamily="2" charset="0"/>
                </a:rPr>
                <a:t>Come in!</a:t>
              </a:r>
            </a:p>
          </p:txBody>
        </p:sp>
        <p:pic>
          <p:nvPicPr>
            <p:cNvPr id="17" name="Picture 4" descr="Heart sketch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706740" y="2224711"/>
              <a:ext cx="169264" cy="169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" name="door_left"/>
          <p:cNvGrpSpPr/>
          <p:nvPr/>
        </p:nvGrpSpPr>
        <p:grpSpPr>
          <a:xfrm>
            <a:off x="8371556" y="47168"/>
            <a:ext cx="4680000" cy="3751967"/>
            <a:chOff x="8371556" y="82168"/>
            <a:chExt cx="4680000" cy="3751967"/>
          </a:xfrm>
        </p:grpSpPr>
        <p:pic>
          <p:nvPicPr>
            <p:cNvPr id="19" name="door shade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4067" y="1350577"/>
              <a:ext cx="713233" cy="2429261"/>
            </a:xfrm>
            <a:prstGeom prst="rect">
              <a:avLst/>
            </a:prstGeom>
          </p:spPr>
        </p:pic>
        <p:grpSp>
          <p:nvGrpSpPr>
            <p:cNvPr id="20" name="door_left"/>
            <p:cNvGrpSpPr/>
            <p:nvPr/>
          </p:nvGrpSpPr>
          <p:grpSpPr>
            <a:xfrm>
              <a:off x="8371556" y="82168"/>
              <a:ext cx="4680000" cy="3751967"/>
              <a:chOff x="2769727" y="82168"/>
              <a:chExt cx="4680000" cy="3751967"/>
            </a:xfrm>
          </p:grpSpPr>
          <p:sp>
            <p:nvSpPr>
              <p:cNvPr id="21" name="Rechteck 20"/>
              <p:cNvSpPr/>
              <p:nvPr/>
            </p:nvSpPr>
            <p:spPr>
              <a:xfrm>
                <a:off x="3906540" y="1512168"/>
                <a:ext cx="1152128" cy="232196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solidFill>
                    <a:srgbClr val="FF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22" name="Rechteck 21"/>
              <p:cNvSpPr/>
              <p:nvPr/>
            </p:nvSpPr>
            <p:spPr>
              <a:xfrm>
                <a:off x="5130676" y="1512168"/>
                <a:ext cx="1152128" cy="232196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solidFill>
                    <a:srgbClr val="FF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23" name="Rechteck 22"/>
              <p:cNvSpPr/>
              <p:nvPr/>
            </p:nvSpPr>
            <p:spPr>
              <a:xfrm>
                <a:off x="3864644" y="1440160"/>
                <a:ext cx="2490167" cy="23939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24" name="Flussdiagramm: Lochstreifen 23"/>
              <p:cNvSpPr/>
              <p:nvPr/>
            </p:nvSpPr>
            <p:spPr>
              <a:xfrm>
                <a:off x="5130676" y="2601143"/>
                <a:ext cx="288032" cy="72008"/>
              </a:xfrm>
              <a:prstGeom prst="flowChartPunchedTape">
                <a:avLst/>
              </a:prstGeom>
              <a:ln>
                <a:solidFill>
                  <a:srgbClr val="FF8A3A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25" name="Textfeld 24"/>
              <p:cNvSpPr txBox="1"/>
              <p:nvPr/>
            </p:nvSpPr>
            <p:spPr>
              <a:xfrm>
                <a:off x="2769727" y="82168"/>
                <a:ext cx="46800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Roboto" pitchFamily="2" charset="0"/>
                    <a:ea typeface="Roboto" pitchFamily="2" charset="0"/>
                  </a:rPr>
                  <a:t> Tired of working alone?</a:t>
                </a:r>
              </a:p>
              <a:p>
                <a:pPr algn="ctr"/>
                <a:r>
                  <a:rPr lang="en-GB" sz="3200" dirty="0">
                    <a:latin typeface="Roboto" pitchFamily="2" charset="0"/>
                    <a:ea typeface="Roboto" pitchFamily="2" charset="0"/>
                  </a:rPr>
                  <a:t>   enter your new </a:t>
                </a:r>
                <a:r>
                  <a:rPr lang="en-GB" sz="3200" dirty="0" err="1">
                    <a:solidFill>
                      <a:srgbClr val="FF8A3A"/>
                    </a:solidFill>
                    <a:latin typeface="Roboto" pitchFamily="2" charset="0"/>
                    <a:ea typeface="Roboto" pitchFamily="2" charset="0"/>
                  </a:rPr>
                  <a:t>Hoffice</a:t>
                </a:r>
                <a:endParaRPr lang="en-GB" sz="2000" dirty="0" smtClean="0"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26" name="Ellipse 25"/>
              <p:cNvSpPr/>
              <p:nvPr/>
            </p:nvSpPr>
            <p:spPr>
              <a:xfrm>
                <a:off x="6547976" y="2443123"/>
                <a:ext cx="45720" cy="4572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n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27" name="Rechteck 26"/>
              <p:cNvSpPr/>
              <p:nvPr/>
            </p:nvSpPr>
            <p:spPr>
              <a:xfrm>
                <a:off x="6498828" y="2393975"/>
                <a:ext cx="360040" cy="14401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28" name="Ellipse 27"/>
              <p:cNvSpPr/>
              <p:nvPr/>
            </p:nvSpPr>
            <p:spPr>
              <a:xfrm>
                <a:off x="5655910" y="1889919"/>
                <a:ext cx="45720" cy="4572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n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29" name="Gerade Verbindung 28"/>
              <p:cNvCxnSpPr>
                <a:stCxn id="28" idx="1"/>
              </p:cNvCxnSpPr>
              <p:nvPr/>
            </p:nvCxnSpPr>
            <p:spPr>
              <a:xfrm flipH="1">
                <a:off x="5562724" y="1896615"/>
                <a:ext cx="99882" cy="209328"/>
              </a:xfrm>
              <a:prstGeom prst="lin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0" name="Gerade Verbindung 29"/>
              <p:cNvCxnSpPr/>
              <p:nvPr/>
            </p:nvCxnSpPr>
            <p:spPr>
              <a:xfrm>
                <a:off x="5706740" y="1896615"/>
                <a:ext cx="99882" cy="209328"/>
              </a:xfrm>
              <a:prstGeom prst="lin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1" name="Rechteck 30"/>
              <p:cNvSpPr/>
              <p:nvPr/>
            </p:nvSpPr>
            <p:spPr>
              <a:xfrm rot="120000">
                <a:off x="5390738" y="2105943"/>
                <a:ext cx="576064" cy="2880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solidFill>
                    <a:srgbClr val="FF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32" name="Textfeld 31"/>
              <p:cNvSpPr txBox="1"/>
              <p:nvPr/>
            </p:nvSpPr>
            <p:spPr>
              <a:xfrm rot="120000">
                <a:off x="5334766" y="2109120"/>
                <a:ext cx="688009" cy="2008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ts val="800"/>
                  </a:lnSpc>
                </a:pPr>
                <a:r>
                  <a:rPr lang="en-GB" sz="1000" smtClean="0">
                    <a:latin typeface="Roboto" pitchFamily="2" charset="0"/>
                    <a:ea typeface="Roboto" pitchFamily="2" charset="0"/>
                  </a:rPr>
                  <a:t>Come in!</a:t>
                </a:r>
              </a:p>
            </p:txBody>
          </p:sp>
          <p:pic>
            <p:nvPicPr>
              <p:cNvPr id="33" name="Picture 4" descr="Heart sketch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5706740" y="2224711"/>
                <a:ext cx="169264" cy="16926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34" name="stickman" hidden="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422" y="1754490"/>
            <a:ext cx="950978" cy="1990348"/>
          </a:xfrm>
          <a:prstGeom prst="rect">
            <a:avLst/>
          </a:prstGeom>
        </p:spPr>
      </p:pic>
      <p:pic>
        <p:nvPicPr>
          <p:cNvPr id="35" name="stickwoma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422" y="1754490"/>
            <a:ext cx="950978" cy="1990348"/>
          </a:xfrm>
          <a:prstGeom prst="rect">
            <a:avLst/>
          </a:prstGeom>
        </p:spPr>
      </p:pic>
      <p:pic>
        <p:nvPicPr>
          <p:cNvPr id="36" name="QR_co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10596" y="4501866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xt_find_or_start_your_Hoffice_group"/>
          <p:cNvSpPr txBox="1"/>
          <p:nvPr/>
        </p:nvSpPr>
        <p:spPr>
          <a:xfrm>
            <a:off x="3006700" y="3925802"/>
            <a:ext cx="4680000" cy="42473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Roboto" pitchFamily="2" charset="0"/>
                <a:ea typeface="Roboto" pitchFamily="2" charset="0"/>
              </a:rPr>
              <a:t>To get started,</a:t>
            </a:r>
          </a:p>
          <a:p>
            <a:pPr algn="ctr"/>
            <a:r>
              <a:rPr lang="en-GB" sz="2000" dirty="0" smtClean="0">
                <a:latin typeface="Roboto" pitchFamily="2" charset="0"/>
                <a:ea typeface="Roboto" pitchFamily="2" charset="0"/>
              </a:rPr>
              <a:t>find your local </a:t>
            </a:r>
            <a:r>
              <a:rPr lang="en-GB" sz="2000" dirty="0" err="1" smtClean="0">
                <a:latin typeface="Roboto" pitchFamily="2" charset="0"/>
                <a:ea typeface="Roboto" pitchFamily="2" charset="0"/>
              </a:rPr>
              <a:t>Hoffice</a:t>
            </a:r>
            <a:r>
              <a:rPr lang="en-GB" sz="2000" dirty="0" smtClean="0">
                <a:latin typeface="Roboto" pitchFamily="2" charset="0"/>
                <a:ea typeface="Roboto" pitchFamily="2" charset="0"/>
              </a:rPr>
              <a:t> </a:t>
            </a:r>
            <a:r>
              <a:rPr lang="en-GB" sz="2000" dirty="0" err="1" smtClean="0">
                <a:latin typeface="Roboto" pitchFamily="2" charset="0"/>
                <a:ea typeface="Roboto" pitchFamily="2" charset="0"/>
              </a:rPr>
              <a:t>facebook</a:t>
            </a:r>
            <a:r>
              <a:rPr lang="en-GB" sz="2000" dirty="0" smtClean="0">
                <a:latin typeface="Roboto" pitchFamily="2" charset="0"/>
                <a:ea typeface="Roboto" pitchFamily="2" charset="0"/>
              </a:rPr>
              <a:t> group</a:t>
            </a:r>
          </a:p>
          <a:p>
            <a:pPr algn="ctr"/>
            <a:r>
              <a:rPr lang="en-GB" sz="1600" dirty="0" smtClean="0">
                <a:latin typeface="Roboto" pitchFamily="2" charset="0"/>
                <a:ea typeface="Roboto" pitchFamily="2" charset="0"/>
              </a:rPr>
              <a:t> </a:t>
            </a:r>
          </a:p>
          <a:p>
            <a:pPr algn="ctr"/>
            <a:endParaRPr lang="en-GB" sz="1600" dirty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solidFill>
                <a:srgbClr val="C00000"/>
              </a:solidFill>
              <a:latin typeface="Roboto" pitchFamily="2" charset="0"/>
              <a:ea typeface="Roboto" pitchFamily="2" charset="0"/>
            </a:endParaRPr>
          </a:p>
          <a:p>
            <a:pPr algn="ctr"/>
            <a:endParaRPr lang="en-GB" sz="1400" dirty="0" smtClean="0">
              <a:solidFill>
                <a:srgbClr val="C00000"/>
              </a:solidFill>
              <a:latin typeface="Roboto" pitchFamily="2" charset="0"/>
              <a:ea typeface="Roboto" pitchFamily="2" charset="0"/>
            </a:endParaRPr>
          </a:p>
          <a:p>
            <a:pPr algn="ctr"/>
            <a:r>
              <a:rPr lang="en-GB" sz="11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hoffice.nu/en/find-or-start-a-</a:t>
            </a:r>
            <a:r>
              <a:rPr lang="en-GB" sz="1100" dirty="0" err="1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</a:t>
            </a:r>
            <a:r>
              <a:rPr lang="en-GB" sz="11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-group/</a:t>
            </a:r>
          </a:p>
          <a:p>
            <a:pPr algn="ctr"/>
            <a:endParaRPr lang="en-GB" sz="1100" dirty="0" smtClean="0">
              <a:solidFill>
                <a:srgbClr val="C00000"/>
              </a:solidFill>
              <a:latin typeface="Roboto" pitchFamily="2" charset="0"/>
              <a:ea typeface="Roboto" pitchFamily="2" charset="0"/>
            </a:endParaRPr>
          </a:p>
          <a:p>
            <a:pPr algn="ctr"/>
            <a:r>
              <a:rPr lang="en-GB" sz="2000" dirty="0" smtClean="0">
                <a:latin typeface="Roboto" pitchFamily="2" charset="0"/>
                <a:ea typeface="Roboto" pitchFamily="2" charset="0"/>
              </a:rPr>
              <a:t>and sign up </a:t>
            </a:r>
            <a:r>
              <a:rPr lang="en-GB" sz="2000" dirty="0">
                <a:latin typeface="Roboto" pitchFamily="2" charset="0"/>
                <a:ea typeface="Roboto" pitchFamily="2" charset="0"/>
              </a:rPr>
              <a:t>for </a:t>
            </a:r>
            <a:r>
              <a:rPr lang="en-GB" sz="2000" dirty="0" smtClean="0">
                <a:latin typeface="Roboto" pitchFamily="2" charset="0"/>
                <a:ea typeface="Roboto" pitchFamily="2" charset="0"/>
              </a:rPr>
              <a:t>the next event!</a:t>
            </a:r>
          </a:p>
          <a:p>
            <a:pPr algn="ctr"/>
            <a:r>
              <a:rPr lang="en-GB" sz="1400" dirty="0" smtClean="0">
                <a:latin typeface="Roboto" pitchFamily="2" charset="0"/>
                <a:ea typeface="Roboto" pitchFamily="2" charset="0"/>
              </a:rPr>
              <a:t>No local community yet? Learn on the homepage how to start your own: </a:t>
            </a:r>
            <a:r>
              <a:rPr lang="en-GB" sz="14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hoffice.nu</a:t>
            </a:r>
          </a:p>
          <a:p>
            <a:pPr algn="ctr"/>
            <a:endParaRPr lang="en-GB" sz="1600" dirty="0" smtClean="0">
              <a:solidFill>
                <a:srgbClr val="C00000"/>
              </a:solidFill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latin typeface="Roboto" pitchFamily="2" charset="0"/>
              <a:ea typeface="Roboto" pitchFamily="2" charset="0"/>
            </a:endParaRPr>
          </a:p>
          <a:p>
            <a:pPr algn="ctr"/>
            <a:endParaRPr lang="en-GB" sz="1600" dirty="0" smtClean="0">
              <a:latin typeface="Roboto" pitchFamily="2" charset="0"/>
              <a:ea typeface="Roboto" pitchFamily="2" charset="0"/>
            </a:endParaRPr>
          </a:p>
        </p:txBody>
      </p:sp>
      <p:grpSp>
        <p:nvGrpSpPr>
          <p:cNvPr id="38" name="door_right"/>
          <p:cNvGrpSpPr/>
          <p:nvPr/>
        </p:nvGrpSpPr>
        <p:grpSpPr>
          <a:xfrm>
            <a:off x="-2358156" y="3845088"/>
            <a:ext cx="4680000" cy="3751967"/>
            <a:chOff x="2769727" y="82168"/>
            <a:chExt cx="4680000" cy="3751967"/>
          </a:xfrm>
        </p:grpSpPr>
        <p:sp>
          <p:nvSpPr>
            <p:cNvPr id="39" name="Rechteck 38"/>
            <p:cNvSpPr/>
            <p:nvPr/>
          </p:nvSpPr>
          <p:spPr>
            <a:xfrm>
              <a:off x="3906540" y="1512168"/>
              <a:ext cx="1152128" cy="23219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rgbClr val="FF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40" name="Rechteck 39"/>
            <p:cNvSpPr/>
            <p:nvPr/>
          </p:nvSpPr>
          <p:spPr>
            <a:xfrm>
              <a:off x="5130676" y="1512168"/>
              <a:ext cx="1152128" cy="23219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rgbClr val="FF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41" name="Rechteck 40"/>
            <p:cNvSpPr/>
            <p:nvPr/>
          </p:nvSpPr>
          <p:spPr>
            <a:xfrm>
              <a:off x="3864644" y="1440160"/>
              <a:ext cx="2490167" cy="23939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42" name="Flussdiagramm: Lochstreifen 41"/>
            <p:cNvSpPr/>
            <p:nvPr/>
          </p:nvSpPr>
          <p:spPr>
            <a:xfrm>
              <a:off x="5130676" y="2601143"/>
              <a:ext cx="288032" cy="72008"/>
            </a:xfrm>
            <a:prstGeom prst="flowChartPunchedTape">
              <a:avLst/>
            </a:prstGeom>
            <a:ln>
              <a:solidFill>
                <a:srgbClr val="FF8A3A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43" name="Textfeld 42"/>
            <p:cNvSpPr txBox="1"/>
            <p:nvPr/>
          </p:nvSpPr>
          <p:spPr>
            <a:xfrm>
              <a:off x="2769727" y="82168"/>
              <a:ext cx="46800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 smtClean="0">
                  <a:latin typeface="Roboto" pitchFamily="2" charset="0"/>
                  <a:ea typeface="Roboto" pitchFamily="2" charset="0"/>
                </a:rPr>
                <a:t>  Tired of working alone?</a:t>
              </a:r>
            </a:p>
            <a:p>
              <a:pPr algn="ctr"/>
              <a:r>
                <a:rPr lang="en-GB" sz="3200" dirty="0" smtClean="0">
                  <a:latin typeface="Roboto" pitchFamily="2" charset="0"/>
                  <a:ea typeface="Roboto" pitchFamily="2" charset="0"/>
                </a:rPr>
                <a:t>   enter your new </a:t>
              </a:r>
              <a:r>
                <a:rPr lang="en-GB" sz="3200" dirty="0" err="1" smtClean="0">
                  <a:solidFill>
                    <a:srgbClr val="FF8A3A"/>
                  </a:solidFill>
                  <a:latin typeface="Roboto" pitchFamily="2" charset="0"/>
                  <a:ea typeface="Roboto" pitchFamily="2" charset="0"/>
                </a:rPr>
                <a:t>Hoffice</a:t>
              </a:r>
              <a:endParaRPr lang="en-GB" sz="32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endParaRPr>
            </a:p>
            <a:p>
              <a:pPr algn="ctr"/>
              <a:endParaRPr lang="en-GB" sz="2000" dirty="0" smtClean="0"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44" name="Ellipse 43"/>
            <p:cNvSpPr/>
            <p:nvPr/>
          </p:nvSpPr>
          <p:spPr>
            <a:xfrm>
              <a:off x="6547976" y="2443123"/>
              <a:ext cx="45720" cy="457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45" name="Rechteck 44"/>
            <p:cNvSpPr/>
            <p:nvPr/>
          </p:nvSpPr>
          <p:spPr>
            <a:xfrm>
              <a:off x="6498828" y="2393975"/>
              <a:ext cx="360040" cy="14401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46" name="Ellipse 45"/>
            <p:cNvSpPr/>
            <p:nvPr/>
          </p:nvSpPr>
          <p:spPr>
            <a:xfrm>
              <a:off x="5655910" y="1889919"/>
              <a:ext cx="45720" cy="457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cxnSp>
          <p:nvCxnSpPr>
            <p:cNvPr id="47" name="Gerade Verbindung 46"/>
            <p:cNvCxnSpPr>
              <a:stCxn id="46" idx="1"/>
            </p:cNvCxnSpPr>
            <p:nvPr/>
          </p:nvCxnSpPr>
          <p:spPr>
            <a:xfrm flipH="1">
              <a:off x="5562724" y="1896615"/>
              <a:ext cx="99882" cy="209328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8" name="Gerade Verbindung 47"/>
            <p:cNvCxnSpPr/>
            <p:nvPr/>
          </p:nvCxnSpPr>
          <p:spPr>
            <a:xfrm>
              <a:off x="5706740" y="1896615"/>
              <a:ext cx="99882" cy="209328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9" name="Rechteck 48"/>
            <p:cNvSpPr/>
            <p:nvPr/>
          </p:nvSpPr>
          <p:spPr>
            <a:xfrm rot="120000">
              <a:off x="5390738" y="2105943"/>
              <a:ext cx="576064" cy="2880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rgbClr val="FF0000"/>
                </a:solidFill>
                <a:latin typeface="Roboto" pitchFamily="2" charset="0"/>
                <a:ea typeface="Roboto" pitchFamily="2" charset="0"/>
              </a:endParaRPr>
            </a:p>
          </p:txBody>
        </p:sp>
        <p:sp>
          <p:nvSpPr>
            <p:cNvPr id="50" name="Textfeld 49"/>
            <p:cNvSpPr txBox="1"/>
            <p:nvPr/>
          </p:nvSpPr>
          <p:spPr>
            <a:xfrm rot="120000">
              <a:off x="5334766" y="2109120"/>
              <a:ext cx="688009" cy="200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800"/>
                </a:lnSpc>
              </a:pPr>
              <a:r>
                <a:rPr lang="en-GB" sz="1000" smtClean="0">
                  <a:latin typeface="Roboto" pitchFamily="2" charset="0"/>
                  <a:ea typeface="Roboto" pitchFamily="2" charset="0"/>
                </a:rPr>
                <a:t>Come in!</a:t>
              </a:r>
            </a:p>
          </p:txBody>
        </p:sp>
        <p:pic>
          <p:nvPicPr>
            <p:cNvPr id="51" name="Picture 4" descr="Heart sketch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706740" y="2224711"/>
              <a:ext cx="169264" cy="169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2" name="door_left"/>
          <p:cNvGrpSpPr/>
          <p:nvPr/>
        </p:nvGrpSpPr>
        <p:grpSpPr>
          <a:xfrm>
            <a:off x="8371556" y="3845088"/>
            <a:ext cx="4680000" cy="3751967"/>
            <a:chOff x="8371556" y="82168"/>
            <a:chExt cx="4680000" cy="3751967"/>
          </a:xfrm>
        </p:grpSpPr>
        <p:pic>
          <p:nvPicPr>
            <p:cNvPr id="53" name="door shade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4067" y="1350577"/>
              <a:ext cx="713233" cy="2429261"/>
            </a:xfrm>
            <a:prstGeom prst="rect">
              <a:avLst/>
            </a:prstGeom>
          </p:spPr>
        </p:pic>
        <p:grpSp>
          <p:nvGrpSpPr>
            <p:cNvPr id="54" name="door_left"/>
            <p:cNvGrpSpPr/>
            <p:nvPr/>
          </p:nvGrpSpPr>
          <p:grpSpPr>
            <a:xfrm>
              <a:off x="8371556" y="82168"/>
              <a:ext cx="4680000" cy="3751967"/>
              <a:chOff x="2769727" y="82168"/>
              <a:chExt cx="4680000" cy="3751967"/>
            </a:xfrm>
          </p:grpSpPr>
          <p:sp>
            <p:nvSpPr>
              <p:cNvPr id="55" name="Rechteck 54"/>
              <p:cNvSpPr/>
              <p:nvPr/>
            </p:nvSpPr>
            <p:spPr>
              <a:xfrm>
                <a:off x="3906540" y="1512168"/>
                <a:ext cx="1152128" cy="232196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solidFill>
                    <a:srgbClr val="FF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56" name="Rechteck 55"/>
              <p:cNvSpPr/>
              <p:nvPr/>
            </p:nvSpPr>
            <p:spPr>
              <a:xfrm>
                <a:off x="5130676" y="1512168"/>
                <a:ext cx="1152128" cy="232196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solidFill>
                    <a:srgbClr val="FF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57" name="Rechteck 56"/>
              <p:cNvSpPr/>
              <p:nvPr/>
            </p:nvSpPr>
            <p:spPr>
              <a:xfrm>
                <a:off x="3864644" y="1440160"/>
                <a:ext cx="2490167" cy="23939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58" name="Flussdiagramm: Lochstreifen 57"/>
              <p:cNvSpPr/>
              <p:nvPr/>
            </p:nvSpPr>
            <p:spPr>
              <a:xfrm>
                <a:off x="5130676" y="2601143"/>
                <a:ext cx="288032" cy="72008"/>
              </a:xfrm>
              <a:prstGeom prst="flowChartPunchedTape">
                <a:avLst/>
              </a:prstGeom>
              <a:ln>
                <a:solidFill>
                  <a:srgbClr val="FF8A3A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59" name="Textfeld 58"/>
              <p:cNvSpPr txBox="1"/>
              <p:nvPr/>
            </p:nvSpPr>
            <p:spPr>
              <a:xfrm>
                <a:off x="2769727" y="82168"/>
                <a:ext cx="46800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Roboto" pitchFamily="2" charset="0"/>
                    <a:ea typeface="Roboto" pitchFamily="2" charset="0"/>
                  </a:rPr>
                  <a:t> Tired of working alone?</a:t>
                </a:r>
              </a:p>
              <a:p>
                <a:pPr algn="ctr"/>
                <a:r>
                  <a:rPr lang="en-GB" sz="3200" dirty="0">
                    <a:latin typeface="Roboto" pitchFamily="2" charset="0"/>
                    <a:ea typeface="Roboto" pitchFamily="2" charset="0"/>
                  </a:rPr>
                  <a:t>   enter your new </a:t>
                </a:r>
                <a:r>
                  <a:rPr lang="en-GB" sz="3200" dirty="0" err="1">
                    <a:solidFill>
                      <a:srgbClr val="FF8A3A"/>
                    </a:solidFill>
                    <a:latin typeface="Roboto" pitchFamily="2" charset="0"/>
                    <a:ea typeface="Roboto" pitchFamily="2" charset="0"/>
                  </a:rPr>
                  <a:t>Hoffice</a:t>
                </a:r>
                <a:endParaRPr lang="en-GB" sz="2000" dirty="0" smtClean="0"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60" name="Ellipse 59"/>
              <p:cNvSpPr/>
              <p:nvPr/>
            </p:nvSpPr>
            <p:spPr>
              <a:xfrm>
                <a:off x="6547976" y="2443123"/>
                <a:ext cx="45720" cy="4572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n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61" name="Rechteck 60"/>
              <p:cNvSpPr/>
              <p:nvPr/>
            </p:nvSpPr>
            <p:spPr>
              <a:xfrm>
                <a:off x="6498828" y="2393975"/>
                <a:ext cx="360040" cy="14401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62" name="Ellipse 61"/>
              <p:cNvSpPr/>
              <p:nvPr/>
            </p:nvSpPr>
            <p:spPr>
              <a:xfrm>
                <a:off x="5655910" y="1889919"/>
                <a:ext cx="45720" cy="4572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ln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63" name="Gerade Verbindung 62"/>
              <p:cNvCxnSpPr>
                <a:stCxn id="62" idx="1"/>
              </p:cNvCxnSpPr>
              <p:nvPr/>
            </p:nvCxnSpPr>
            <p:spPr>
              <a:xfrm flipH="1">
                <a:off x="5562724" y="1896615"/>
                <a:ext cx="99882" cy="209328"/>
              </a:xfrm>
              <a:prstGeom prst="lin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4" name="Gerade Verbindung 63"/>
              <p:cNvCxnSpPr/>
              <p:nvPr/>
            </p:nvCxnSpPr>
            <p:spPr>
              <a:xfrm>
                <a:off x="5706740" y="1896615"/>
                <a:ext cx="99882" cy="209328"/>
              </a:xfrm>
              <a:prstGeom prst="lin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65" name="Rechteck 64"/>
              <p:cNvSpPr/>
              <p:nvPr/>
            </p:nvSpPr>
            <p:spPr>
              <a:xfrm rot="120000">
                <a:off x="5390738" y="2105943"/>
                <a:ext cx="576064" cy="2880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>
                  <a:solidFill>
                    <a:srgbClr val="FF0000"/>
                  </a:solidFill>
                  <a:latin typeface="Roboto" pitchFamily="2" charset="0"/>
                  <a:ea typeface="Roboto" pitchFamily="2" charset="0"/>
                </a:endParaRPr>
              </a:p>
            </p:txBody>
          </p:sp>
          <p:sp>
            <p:nvSpPr>
              <p:cNvPr id="66" name="Textfeld 65"/>
              <p:cNvSpPr txBox="1"/>
              <p:nvPr/>
            </p:nvSpPr>
            <p:spPr>
              <a:xfrm rot="120000">
                <a:off x="5334766" y="2109120"/>
                <a:ext cx="688009" cy="2008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ts val="800"/>
                  </a:lnSpc>
                </a:pPr>
                <a:r>
                  <a:rPr lang="en-GB" sz="1000" smtClean="0">
                    <a:latin typeface="Roboto" pitchFamily="2" charset="0"/>
                    <a:ea typeface="Roboto" pitchFamily="2" charset="0"/>
                  </a:rPr>
                  <a:t>Come in!</a:t>
                </a:r>
              </a:p>
            </p:txBody>
          </p:sp>
          <p:pic>
            <p:nvPicPr>
              <p:cNvPr id="67" name="Picture 4" descr="Heart sketch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5706740" y="2224711"/>
                <a:ext cx="169264" cy="16926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68" name="stickma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422" y="5552410"/>
            <a:ext cx="950978" cy="1990348"/>
          </a:xfrm>
          <a:prstGeom prst="rect">
            <a:avLst/>
          </a:prstGeom>
        </p:spPr>
      </p:pic>
      <p:pic>
        <p:nvPicPr>
          <p:cNvPr id="69" name="stickwoman" hidden="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422" y="5552410"/>
            <a:ext cx="950978" cy="199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3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xt_header"/>
          <p:cNvSpPr txBox="1"/>
          <p:nvPr/>
        </p:nvSpPr>
        <p:spPr>
          <a:xfrm>
            <a:off x="628545" y="89719"/>
            <a:ext cx="9056155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GB" sz="1600" dirty="0" smtClean="0">
                <a:latin typeface="Roboto" pitchFamily="2" charset="0"/>
                <a:ea typeface="Roboto" pitchFamily="2" charset="0"/>
              </a:rPr>
              <a:t>Home </a:t>
            </a:r>
            <a:r>
              <a:rPr lang="en-GB" sz="16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+</a:t>
            </a:r>
            <a:r>
              <a:rPr lang="en-GB" sz="1600" dirty="0" smtClean="0">
                <a:latin typeface="Roboto" pitchFamily="2" charset="0"/>
                <a:ea typeface="Roboto" pitchFamily="2" charset="0"/>
              </a:rPr>
              <a:t> Office </a:t>
            </a:r>
            <a:r>
              <a:rPr lang="en-GB" sz="16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= </a:t>
            </a:r>
            <a:r>
              <a:rPr lang="en-GB" sz="1600" dirty="0" err="1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</a:t>
            </a:r>
            <a:r>
              <a:rPr lang="en-GB" sz="1600" dirty="0" smtClean="0">
                <a:latin typeface="Roboto" pitchFamily="2" charset="0"/>
                <a:ea typeface="Roboto" pitchFamily="2" charset="0"/>
              </a:rPr>
              <a:t> - a new style of working designed for everyone with flexible office needs</a:t>
            </a:r>
            <a:endParaRPr lang="en-GB" sz="1600" dirty="0">
              <a:latin typeface="Roboto" pitchFamily="2" charset="0"/>
              <a:ea typeface="Roboto" pitchFamily="2" charset="0"/>
            </a:endParaRPr>
          </a:p>
        </p:txBody>
      </p:sp>
      <p:cxnSp>
        <p:nvCxnSpPr>
          <p:cNvPr id="5" name="timeline"/>
          <p:cNvCxnSpPr/>
          <p:nvPr/>
        </p:nvCxnSpPr>
        <p:spPr>
          <a:xfrm>
            <a:off x="-341932" y="2249959"/>
            <a:ext cx="11305256" cy="0"/>
          </a:xfrm>
          <a:prstGeom prst="line">
            <a:avLst/>
          </a:prstGeom>
          <a:noFill/>
          <a:ln>
            <a:solidFill>
              <a:srgbClr val="FF8A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6" name="time_6th_block"/>
          <p:cNvGrpSpPr/>
          <p:nvPr/>
        </p:nvGrpSpPr>
        <p:grpSpPr>
          <a:xfrm>
            <a:off x="7652701" y="2276381"/>
            <a:ext cx="1100025" cy="261610"/>
            <a:chOff x="2322363" y="1965819"/>
            <a:chExt cx="1384838" cy="261610"/>
          </a:xfrm>
        </p:grpSpPr>
        <p:grpSp>
          <p:nvGrpSpPr>
            <p:cNvPr id="7" name="Gruppieren 6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12" name="Textfeld 11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3" name="Gerade Verbindung 12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Gerade Verbindung 13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Gerade Verbindung 14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Gerade Verbindung 15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uppieren 7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9" name="Textfeld 8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0" name="Gerade Verbindung 9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Gerade Verbindung 10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" name="time_5th_block"/>
          <p:cNvGrpSpPr/>
          <p:nvPr/>
        </p:nvGrpSpPr>
        <p:grpSpPr>
          <a:xfrm>
            <a:off x="6547256" y="2276381"/>
            <a:ext cx="1100025" cy="261610"/>
            <a:chOff x="2322363" y="1965819"/>
            <a:chExt cx="1384838" cy="261610"/>
          </a:xfrm>
        </p:grpSpPr>
        <p:grpSp>
          <p:nvGrpSpPr>
            <p:cNvPr id="18" name="Gruppieren 17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23" name="Textfeld 22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24" name="Gerade Verbindung 23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Gerade Verbindung 24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Gerade Verbindung 25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Gerade Verbindung 26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uppieren 18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20" name="Textfeld 19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21" name="Gerade Verbindung 20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Gerade Verbindung 21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time_4th_block"/>
          <p:cNvGrpSpPr/>
          <p:nvPr/>
        </p:nvGrpSpPr>
        <p:grpSpPr>
          <a:xfrm>
            <a:off x="5438222" y="2276381"/>
            <a:ext cx="1100025" cy="261610"/>
            <a:chOff x="2322363" y="1965819"/>
            <a:chExt cx="1384838" cy="261610"/>
          </a:xfrm>
        </p:grpSpPr>
        <p:grpSp>
          <p:nvGrpSpPr>
            <p:cNvPr id="29" name="Gruppieren 28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34" name="Textfeld 33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35" name="Gerade Verbindung 34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Gerade Verbindung 35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Gerade Verbindung 36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Gerade Verbindung 37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uppieren 29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31" name="Textfeld 30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32" name="Gerade Verbindung 31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 Verbindung 32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9" name="time_3th_block"/>
          <p:cNvGrpSpPr/>
          <p:nvPr/>
        </p:nvGrpSpPr>
        <p:grpSpPr>
          <a:xfrm>
            <a:off x="3533022" y="2276381"/>
            <a:ext cx="743497" cy="261610"/>
            <a:chOff x="2982050" y="1965819"/>
            <a:chExt cx="1200908" cy="261610"/>
          </a:xfrm>
        </p:grpSpPr>
        <p:sp>
          <p:nvSpPr>
            <p:cNvPr id="40" name="Textfeld 39"/>
            <p:cNvSpPr txBox="1"/>
            <p:nvPr/>
          </p:nvSpPr>
          <p:spPr>
            <a:xfrm>
              <a:off x="3081000" y="1965819"/>
              <a:ext cx="9885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 smtClean="0">
                  <a:latin typeface="Roboto" pitchFamily="2" charset="0"/>
                  <a:ea typeface="Roboto" pitchFamily="2" charset="0"/>
                </a:rPr>
                <a:t>45min</a:t>
              </a:r>
              <a:endParaRPr lang="en-GB" sz="900" dirty="0">
                <a:latin typeface="Roboto" pitchFamily="2" charset="0"/>
                <a:ea typeface="Roboto" pitchFamily="2" charset="0"/>
              </a:endParaRPr>
            </a:p>
          </p:txBody>
        </p:sp>
        <p:cxnSp>
          <p:nvCxnSpPr>
            <p:cNvPr id="41" name="Gerade Verbindung 40"/>
            <p:cNvCxnSpPr/>
            <p:nvPr/>
          </p:nvCxnSpPr>
          <p:spPr>
            <a:xfrm>
              <a:off x="2991048" y="2083587"/>
              <a:ext cx="232591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/>
          </p:nvCxnSpPr>
          <p:spPr>
            <a:xfrm>
              <a:off x="2982050" y="2033935"/>
              <a:ext cx="0" cy="1080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/>
          </p:nvCxnSpPr>
          <p:spPr>
            <a:xfrm flipH="1">
              <a:off x="3950366" y="2083631"/>
              <a:ext cx="232591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 Verbindung 43"/>
            <p:cNvCxnSpPr/>
            <p:nvPr/>
          </p:nvCxnSpPr>
          <p:spPr>
            <a:xfrm flipH="1">
              <a:off x="4182958" y="2033979"/>
              <a:ext cx="0" cy="1080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time_2nd_block"/>
          <p:cNvGrpSpPr/>
          <p:nvPr/>
        </p:nvGrpSpPr>
        <p:grpSpPr>
          <a:xfrm>
            <a:off x="2423286" y="2276381"/>
            <a:ext cx="1100025" cy="261610"/>
            <a:chOff x="2322363" y="1965819"/>
            <a:chExt cx="1384838" cy="261610"/>
          </a:xfrm>
        </p:grpSpPr>
        <p:grpSp>
          <p:nvGrpSpPr>
            <p:cNvPr id="46" name="Gruppieren 45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51" name="Textfeld 50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52" name="Gerade Verbindung 51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Gerade Verbindung 52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Gerade Verbindung 53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Gerade Verbindung 54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uppieren 46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48" name="Textfeld 47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49" name="Gerade Verbindung 48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Gerade Verbindung 49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6" name="time_1st_block"/>
          <p:cNvGrpSpPr/>
          <p:nvPr/>
        </p:nvGrpSpPr>
        <p:grpSpPr>
          <a:xfrm>
            <a:off x="1314252" y="2276381"/>
            <a:ext cx="1100025" cy="261610"/>
            <a:chOff x="2322363" y="1965819"/>
            <a:chExt cx="1384838" cy="261610"/>
          </a:xfrm>
        </p:grpSpPr>
        <p:grpSp>
          <p:nvGrpSpPr>
            <p:cNvPr id="57" name="Gruppieren 56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62" name="Textfeld 61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63" name="Gerade Verbindung 62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Gerade Verbindung 63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Gerade Verbindung 64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Gerade Verbindung 65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uppieren 57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59" name="Textfeld 58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60" name="Gerade Verbindung 59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Gerade Verbindung 60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time_lunch"/>
          <p:cNvGrpSpPr/>
          <p:nvPr/>
        </p:nvGrpSpPr>
        <p:grpSpPr>
          <a:xfrm>
            <a:off x="4318176" y="2276381"/>
            <a:ext cx="1077360" cy="261610"/>
            <a:chOff x="2322365" y="1965819"/>
            <a:chExt cx="1356306" cy="261610"/>
          </a:xfrm>
        </p:grpSpPr>
        <p:grpSp>
          <p:nvGrpSpPr>
            <p:cNvPr id="68" name="Gruppieren 67"/>
            <p:cNvGrpSpPr/>
            <p:nvPr/>
          </p:nvGrpSpPr>
          <p:grpSpPr>
            <a:xfrm>
              <a:off x="2322365" y="1965819"/>
              <a:ext cx="1135317" cy="261610"/>
              <a:chOff x="2982050" y="1965819"/>
              <a:chExt cx="1456636" cy="261610"/>
            </a:xfrm>
          </p:grpSpPr>
          <p:sp>
            <p:nvSpPr>
              <p:cNvPr id="72" name="Textfeld 71"/>
              <p:cNvSpPr txBox="1"/>
              <p:nvPr/>
            </p:nvSpPr>
            <p:spPr>
              <a:xfrm>
                <a:off x="3378342" y="1965819"/>
                <a:ext cx="106034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60min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73" name="Gerade Verbindung 72"/>
              <p:cNvCxnSpPr/>
              <p:nvPr/>
            </p:nvCxnSpPr>
            <p:spPr>
              <a:xfrm>
                <a:off x="2991048" y="2083587"/>
                <a:ext cx="46518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Gerade Verbindung 73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uppieren 68"/>
            <p:cNvGrpSpPr/>
            <p:nvPr/>
          </p:nvGrpSpPr>
          <p:grpSpPr>
            <a:xfrm>
              <a:off x="3299881" y="2033979"/>
              <a:ext cx="378790" cy="108000"/>
              <a:chOff x="3034237" y="2033979"/>
              <a:chExt cx="1148721" cy="108000"/>
            </a:xfrm>
          </p:grpSpPr>
          <p:cxnSp>
            <p:nvCxnSpPr>
              <p:cNvPr id="70" name="Gerade Verbindung 69"/>
              <p:cNvCxnSpPr/>
              <p:nvPr/>
            </p:nvCxnSpPr>
            <p:spPr>
              <a:xfrm flipH="1">
                <a:off x="3034237" y="2083631"/>
                <a:ext cx="1099526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Gerade Verbindung 70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5" name="you_signup_txt"/>
          <p:cNvGrpSpPr/>
          <p:nvPr/>
        </p:nvGrpSpPr>
        <p:grpSpPr>
          <a:xfrm>
            <a:off x="162124" y="396503"/>
            <a:ext cx="1944024" cy="1709416"/>
            <a:chOff x="234132" y="756391"/>
            <a:chExt cx="1944024" cy="1709416"/>
          </a:xfrm>
        </p:grpSpPr>
        <p:cxnSp>
          <p:nvCxnSpPr>
            <p:cNvPr id="76" name="Gerade Verbindung 75"/>
            <p:cNvCxnSpPr/>
            <p:nvPr/>
          </p:nvCxnSpPr>
          <p:spPr>
            <a:xfrm flipV="1">
              <a:off x="360132" y="1133807"/>
              <a:ext cx="0" cy="1332000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7" name="Picture 2" descr="Facebook log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32" y="881807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8" name="Textfeld 77"/>
            <p:cNvSpPr txBox="1"/>
            <p:nvPr/>
          </p:nvSpPr>
          <p:spPr>
            <a:xfrm>
              <a:off x="450156" y="756391"/>
              <a:ext cx="172800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sign up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for a </a:t>
              </a:r>
              <a:r>
                <a:rPr lang="en-GB" sz="1100" dirty="0" err="1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Hoffice</a:t>
              </a:r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 event in your local </a:t>
              </a:r>
              <a:r>
                <a:rPr lang="en-GB" sz="1100" dirty="0" err="1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Hoffice</a:t>
              </a:r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 group</a:t>
              </a:r>
              <a:endParaRPr lang="en-GB" sz="1100" dirty="0">
                <a:solidFill>
                  <a:srgbClr val="404040"/>
                </a:solidFill>
                <a:latin typeface="Roboto" pitchFamily="2" charset="0"/>
                <a:ea typeface="Roboto" pitchFamily="2" charset="0"/>
              </a:endParaRPr>
            </a:p>
          </p:txBody>
        </p:sp>
      </p:grpSp>
      <p:pic>
        <p:nvPicPr>
          <p:cNvPr id="79" name="you_signup_head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24" y="430256"/>
            <a:ext cx="1347219" cy="304801"/>
          </a:xfrm>
          <a:prstGeom prst="rect">
            <a:avLst/>
          </a:prstGeom>
        </p:spPr>
      </p:pic>
      <p:grpSp>
        <p:nvGrpSpPr>
          <p:cNvPr id="80" name="you_meet_txt"/>
          <p:cNvGrpSpPr/>
          <p:nvPr/>
        </p:nvGrpSpPr>
        <p:grpSpPr>
          <a:xfrm>
            <a:off x="522164" y="2330027"/>
            <a:ext cx="1998116" cy="1234470"/>
            <a:chOff x="1135863" y="2077899"/>
            <a:chExt cx="1998116" cy="1234470"/>
          </a:xfrm>
        </p:grpSpPr>
        <p:cxnSp>
          <p:nvCxnSpPr>
            <p:cNvPr id="81" name="Gerade Verbindung 80"/>
            <p:cNvCxnSpPr/>
            <p:nvPr/>
          </p:nvCxnSpPr>
          <p:spPr>
            <a:xfrm>
              <a:off x="1242244" y="2077899"/>
              <a:ext cx="0" cy="450092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feld 81"/>
            <p:cNvSpPr txBox="1"/>
            <p:nvPr/>
          </p:nvSpPr>
          <p:spPr>
            <a:xfrm>
              <a:off x="1333979" y="2465983"/>
              <a:ext cx="1800000" cy="846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meet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with a handful of people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at the home of your host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and setup your workplace</a:t>
              </a:r>
              <a:endParaRPr lang="en-GB" sz="1100" dirty="0">
                <a:solidFill>
                  <a:srgbClr val="404040"/>
                </a:solidFill>
                <a:latin typeface="Roboto" pitchFamily="2" charset="0"/>
                <a:ea typeface="Roboto" pitchFamily="2" charset="0"/>
              </a:endParaRPr>
            </a:p>
          </p:txBody>
        </p:sp>
        <p:pic>
          <p:nvPicPr>
            <p:cNvPr id="83" name="Picture 4" descr="Map perspective with a placeholder on it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5863" y="2527991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4" name="you_meet_header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79" y="2712013"/>
            <a:ext cx="999746" cy="304801"/>
          </a:xfrm>
          <a:prstGeom prst="rect">
            <a:avLst/>
          </a:prstGeom>
        </p:spPr>
      </p:pic>
      <p:grpSp>
        <p:nvGrpSpPr>
          <p:cNvPr id="85" name="you_kickoff_txt"/>
          <p:cNvGrpSpPr/>
          <p:nvPr/>
        </p:nvGrpSpPr>
        <p:grpSpPr>
          <a:xfrm>
            <a:off x="666180" y="1097831"/>
            <a:ext cx="2493041" cy="956512"/>
            <a:chOff x="1962324" y="897503"/>
            <a:chExt cx="2493041" cy="956512"/>
          </a:xfrm>
        </p:grpSpPr>
        <p:pic>
          <p:nvPicPr>
            <p:cNvPr id="86" name="Picture 16" descr="Frontal meditation yoga posture silhouette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2324" y="1045824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7" name="Gerade Verbindung 86"/>
            <p:cNvCxnSpPr/>
            <p:nvPr/>
          </p:nvCxnSpPr>
          <p:spPr>
            <a:xfrm flipV="1">
              <a:off x="2124324" y="1409603"/>
              <a:ext cx="0" cy="444412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feld 87"/>
            <p:cNvSpPr txBox="1"/>
            <p:nvPr/>
          </p:nvSpPr>
          <p:spPr>
            <a:xfrm>
              <a:off x="2227397" y="897503"/>
              <a:ext cx="2227968" cy="846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kick-off the day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with stretching or a moment of mindfulness and a round, where you state your day’s goals</a:t>
              </a:r>
              <a:endParaRPr lang="en-GB" sz="1100" dirty="0">
                <a:solidFill>
                  <a:srgbClr val="404040"/>
                </a:solidFill>
                <a:latin typeface="Roboto" pitchFamily="2" charset="0"/>
                <a:ea typeface="Roboto" pitchFamily="2" charset="0"/>
              </a:endParaRPr>
            </a:p>
          </p:txBody>
        </p:sp>
      </p:grpSp>
      <p:pic>
        <p:nvPicPr>
          <p:cNvPr id="89" name="you_kickoff_header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20" y="1025823"/>
            <a:ext cx="2215901" cy="414529"/>
          </a:xfrm>
          <a:prstGeom prst="rect">
            <a:avLst/>
          </a:prstGeom>
        </p:spPr>
      </p:pic>
      <p:sp>
        <p:nvSpPr>
          <p:cNvPr id="90" name="you_work_txt"/>
          <p:cNvSpPr txBox="1"/>
          <p:nvPr/>
        </p:nvSpPr>
        <p:spPr>
          <a:xfrm>
            <a:off x="3024920" y="3042047"/>
            <a:ext cx="18897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you work</a:t>
            </a:r>
          </a:p>
          <a:p>
            <a:r>
              <a:rPr lang="en-GB" sz="1100" dirty="0" smtClean="0">
                <a:solidFill>
                  <a:srgbClr val="404040"/>
                </a:solidFill>
                <a:latin typeface="Roboto" pitchFamily="2" charset="0"/>
                <a:ea typeface="Roboto" pitchFamily="2" charset="0"/>
              </a:rPr>
              <a:t>on your own projects</a:t>
            </a:r>
            <a:endParaRPr lang="en-GB" sz="1100" dirty="0">
              <a:solidFill>
                <a:srgbClr val="404040"/>
              </a:solidFill>
              <a:latin typeface="Roboto" pitchFamily="2" charset="0"/>
              <a:ea typeface="Roboto" pitchFamily="2" charset="0"/>
            </a:endParaRPr>
          </a:p>
        </p:txBody>
      </p:sp>
      <p:grpSp>
        <p:nvGrpSpPr>
          <p:cNvPr id="91" name="lyou_work_lines"/>
          <p:cNvGrpSpPr/>
          <p:nvPr/>
        </p:nvGrpSpPr>
        <p:grpSpPr>
          <a:xfrm>
            <a:off x="1681513" y="2537991"/>
            <a:ext cx="2218770" cy="512291"/>
            <a:chOff x="1681513" y="2537991"/>
            <a:chExt cx="2218770" cy="512291"/>
          </a:xfrm>
        </p:grpSpPr>
        <p:cxnSp>
          <p:nvCxnSpPr>
            <p:cNvPr id="92" name="Gerade Verbindung 91"/>
            <p:cNvCxnSpPr>
              <a:stCxn id="62" idx="2"/>
              <a:endCxn id="96" idx="0"/>
            </p:cNvCxnSpPr>
            <p:nvPr/>
          </p:nvCxnSpPr>
          <p:spPr>
            <a:xfrm>
              <a:off x="1681513" y="2537991"/>
              <a:ext cx="1221500" cy="51229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Gerade Verbindung 92"/>
            <p:cNvCxnSpPr>
              <a:stCxn id="51" idx="2"/>
              <a:endCxn id="96" idx="0"/>
            </p:cNvCxnSpPr>
            <p:nvPr/>
          </p:nvCxnSpPr>
          <p:spPr>
            <a:xfrm>
              <a:off x="2790547" y="2537991"/>
              <a:ext cx="112466" cy="51229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>
              <a:stCxn id="40" idx="2"/>
              <a:endCxn id="96" idx="0"/>
            </p:cNvCxnSpPr>
            <p:nvPr/>
          </p:nvCxnSpPr>
          <p:spPr>
            <a:xfrm flipH="1">
              <a:off x="2903013" y="2537991"/>
              <a:ext cx="997270" cy="51229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you_work_icon"/>
          <p:cNvGrpSpPr/>
          <p:nvPr/>
        </p:nvGrpSpPr>
        <p:grpSpPr>
          <a:xfrm>
            <a:off x="2718495" y="3050282"/>
            <a:ext cx="369036" cy="360000"/>
            <a:chOff x="3618508" y="181339"/>
            <a:chExt cx="2438400" cy="2438400"/>
          </a:xfrm>
        </p:grpSpPr>
        <p:pic>
          <p:nvPicPr>
            <p:cNvPr id="96" name="Picture 14" descr="Businessman working online with a laptop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8508" y="181339"/>
              <a:ext cx="2438400" cy="243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7" name="Rechteck 96"/>
            <p:cNvSpPr/>
            <p:nvPr/>
          </p:nvSpPr>
          <p:spPr>
            <a:xfrm rot="1020000">
              <a:off x="5018463" y="369171"/>
              <a:ext cx="787904" cy="807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Roboto" pitchFamily="2" charset="0"/>
                <a:ea typeface="Roboto" pitchFamily="2" charset="0"/>
              </a:endParaRPr>
            </a:p>
          </p:txBody>
        </p:sp>
      </p:grpSp>
      <p:pic>
        <p:nvPicPr>
          <p:cNvPr id="98" name="you_work_header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547" y="2992795"/>
            <a:ext cx="1118618" cy="341377"/>
          </a:xfrm>
          <a:prstGeom prst="rect">
            <a:avLst/>
          </a:prstGeom>
        </p:spPr>
      </p:pic>
      <p:grpSp>
        <p:nvGrpSpPr>
          <p:cNvPr id="99" name="you_take_a_break_lines"/>
          <p:cNvGrpSpPr/>
          <p:nvPr/>
        </p:nvGrpSpPr>
        <p:grpSpPr>
          <a:xfrm>
            <a:off x="2292263" y="1462176"/>
            <a:ext cx="1416229" cy="717451"/>
            <a:chOff x="2292263" y="1462176"/>
            <a:chExt cx="1416229" cy="717451"/>
          </a:xfrm>
        </p:grpSpPr>
        <p:cxnSp>
          <p:nvCxnSpPr>
            <p:cNvPr id="100" name="Gerade Verbindung 99"/>
            <p:cNvCxnSpPr>
              <a:endCxn id="103" idx="2"/>
            </p:cNvCxnSpPr>
            <p:nvPr/>
          </p:nvCxnSpPr>
          <p:spPr>
            <a:xfrm flipV="1">
              <a:off x="2292263" y="1462176"/>
              <a:ext cx="1416229" cy="71745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Gerade Verbindung 100"/>
            <p:cNvCxnSpPr>
              <a:endCxn id="103" idx="2"/>
            </p:cNvCxnSpPr>
            <p:nvPr/>
          </p:nvCxnSpPr>
          <p:spPr>
            <a:xfrm flipV="1">
              <a:off x="3343311" y="1462176"/>
              <a:ext cx="365181" cy="71745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you_take_a_break_txt"/>
          <p:cNvGrpSpPr/>
          <p:nvPr/>
        </p:nvGrpSpPr>
        <p:grpSpPr>
          <a:xfrm>
            <a:off x="3474492" y="863223"/>
            <a:ext cx="2720903" cy="677108"/>
            <a:chOff x="3605302" y="728499"/>
            <a:chExt cx="2720903" cy="677108"/>
          </a:xfrm>
        </p:grpSpPr>
        <p:pic>
          <p:nvPicPr>
            <p:cNvPr id="103" name="Picture 22" descr="Artistic gymnast posture with ribbon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5302" y="859452"/>
              <a:ext cx="468000" cy="46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4" name="Textfeld 103"/>
            <p:cNvSpPr txBox="1"/>
            <p:nvPr/>
          </p:nvSpPr>
          <p:spPr>
            <a:xfrm>
              <a:off x="3980569" y="728499"/>
              <a:ext cx="234563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take a fun break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stretching, walks, games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and state your next 45min goals</a:t>
              </a:r>
              <a:endParaRPr lang="en-GB" sz="1100" dirty="0">
                <a:solidFill>
                  <a:srgbClr val="404040"/>
                </a:solidFill>
                <a:latin typeface="Roboto" pitchFamily="2" charset="0"/>
                <a:ea typeface="Roboto" pitchFamily="2" charset="0"/>
              </a:endParaRPr>
            </a:p>
          </p:txBody>
        </p:sp>
      </p:grpSp>
      <p:pic>
        <p:nvPicPr>
          <p:cNvPr id="105" name="you_take_a_break_header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492" y="828000"/>
            <a:ext cx="2060452" cy="368809"/>
          </a:xfrm>
          <a:prstGeom prst="rect">
            <a:avLst/>
          </a:prstGeom>
        </p:spPr>
      </p:pic>
      <p:grpSp>
        <p:nvGrpSpPr>
          <p:cNvPr id="106" name="you_eat_txt"/>
          <p:cNvGrpSpPr/>
          <p:nvPr/>
        </p:nvGrpSpPr>
        <p:grpSpPr>
          <a:xfrm>
            <a:off x="4891761" y="2537991"/>
            <a:ext cx="2039115" cy="1133325"/>
            <a:chOff x="4567769" y="836153"/>
            <a:chExt cx="2039115" cy="1133325"/>
          </a:xfrm>
        </p:grpSpPr>
        <p:cxnSp>
          <p:nvCxnSpPr>
            <p:cNvPr id="107" name="Gerade Verbindung 106"/>
            <p:cNvCxnSpPr>
              <a:stCxn id="72" idx="2"/>
              <a:endCxn id="108" idx="0"/>
            </p:cNvCxnSpPr>
            <p:nvPr/>
          </p:nvCxnSpPr>
          <p:spPr>
            <a:xfrm>
              <a:off x="4567769" y="836153"/>
              <a:ext cx="223978" cy="149757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8" name="Picture 20" descr="Knife fork and plate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1747" y="985910"/>
              <a:ext cx="360000" cy="36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9" name="Textfeld 108"/>
            <p:cNvSpPr txBox="1"/>
            <p:nvPr/>
          </p:nvSpPr>
          <p:spPr>
            <a:xfrm>
              <a:off x="4878884" y="953815"/>
              <a:ext cx="1728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eat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the food you brought or </a:t>
              </a:r>
              <a:b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</a:br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you share your dishes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while growing a network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with fantastic people</a:t>
              </a:r>
            </a:p>
          </p:txBody>
        </p:sp>
      </p:grpSp>
      <p:pic>
        <p:nvPicPr>
          <p:cNvPr id="110" name="you_eat_header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845" y="2655653"/>
            <a:ext cx="880874" cy="304801"/>
          </a:xfrm>
          <a:prstGeom prst="rect">
            <a:avLst/>
          </a:prstGeom>
        </p:spPr>
      </p:pic>
      <p:sp>
        <p:nvSpPr>
          <p:cNvPr id="111" name="you_celebrate_txt"/>
          <p:cNvSpPr txBox="1"/>
          <p:nvPr/>
        </p:nvSpPr>
        <p:spPr>
          <a:xfrm>
            <a:off x="8752726" y="1333241"/>
            <a:ext cx="172800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you celebrate</a:t>
            </a:r>
          </a:p>
          <a:p>
            <a:r>
              <a:rPr lang="en-GB" sz="1100" dirty="0" smtClean="0">
                <a:solidFill>
                  <a:srgbClr val="404040"/>
                </a:solidFill>
                <a:latin typeface="Roboto" pitchFamily="2" charset="0"/>
                <a:ea typeface="Roboto" pitchFamily="2" charset="0"/>
              </a:rPr>
              <a:t>that you have reached your day’s goals on a great day in the </a:t>
            </a:r>
            <a:r>
              <a:rPr lang="en-GB" sz="1100" dirty="0" err="1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</a:t>
            </a:r>
            <a:endParaRPr lang="en-GB" sz="1100" dirty="0" smtClean="0">
              <a:solidFill>
                <a:srgbClr val="FF8A3A"/>
              </a:solidFill>
              <a:latin typeface="Roboto" pitchFamily="2" charset="0"/>
              <a:ea typeface="Roboto" pitchFamily="2" charset="0"/>
            </a:endParaRPr>
          </a:p>
        </p:txBody>
      </p:sp>
      <p:pic>
        <p:nvPicPr>
          <p:cNvPr id="112" name="you_celebrate_icon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38988" y="449759"/>
            <a:ext cx="1458986" cy="1458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you_celebrate_header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269" y="1364051"/>
            <a:ext cx="1484379" cy="313945"/>
          </a:xfrm>
          <a:prstGeom prst="rect">
            <a:avLst/>
          </a:prstGeom>
        </p:spPr>
      </p:pic>
      <p:sp>
        <p:nvSpPr>
          <p:cNvPr id="114" name="txt_header"/>
          <p:cNvSpPr txBox="1"/>
          <p:nvPr/>
        </p:nvSpPr>
        <p:spPr>
          <a:xfrm>
            <a:off x="628545" y="3852639"/>
            <a:ext cx="9056155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GB" sz="1600" dirty="0" smtClean="0">
                <a:latin typeface="Roboto" pitchFamily="2" charset="0"/>
                <a:ea typeface="Roboto" pitchFamily="2" charset="0"/>
              </a:rPr>
              <a:t>Home </a:t>
            </a:r>
            <a:r>
              <a:rPr lang="en-GB" sz="16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+</a:t>
            </a:r>
            <a:r>
              <a:rPr lang="en-GB" sz="1600" dirty="0" smtClean="0">
                <a:latin typeface="Roboto" pitchFamily="2" charset="0"/>
                <a:ea typeface="Roboto" pitchFamily="2" charset="0"/>
              </a:rPr>
              <a:t> Office </a:t>
            </a:r>
            <a:r>
              <a:rPr lang="en-GB" sz="1600" dirty="0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= </a:t>
            </a:r>
            <a:r>
              <a:rPr lang="en-GB" sz="1600" dirty="0" err="1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</a:t>
            </a:r>
            <a:r>
              <a:rPr lang="en-GB" sz="1600" dirty="0" smtClean="0">
                <a:latin typeface="Roboto" pitchFamily="2" charset="0"/>
                <a:ea typeface="Roboto" pitchFamily="2" charset="0"/>
              </a:rPr>
              <a:t> - a new style of working designed for everyone with flexible office needs</a:t>
            </a:r>
            <a:endParaRPr lang="en-GB" sz="1600" dirty="0">
              <a:latin typeface="Roboto" pitchFamily="2" charset="0"/>
              <a:ea typeface="Roboto" pitchFamily="2" charset="0"/>
            </a:endParaRPr>
          </a:p>
        </p:txBody>
      </p:sp>
      <p:cxnSp>
        <p:nvCxnSpPr>
          <p:cNvPr id="115" name="timeline"/>
          <p:cNvCxnSpPr/>
          <p:nvPr/>
        </p:nvCxnSpPr>
        <p:spPr>
          <a:xfrm>
            <a:off x="-341932" y="6012879"/>
            <a:ext cx="11305256" cy="0"/>
          </a:xfrm>
          <a:prstGeom prst="line">
            <a:avLst/>
          </a:prstGeom>
          <a:noFill/>
          <a:ln>
            <a:solidFill>
              <a:srgbClr val="FF8A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16" name="time_6th_block"/>
          <p:cNvGrpSpPr/>
          <p:nvPr/>
        </p:nvGrpSpPr>
        <p:grpSpPr>
          <a:xfrm>
            <a:off x="7652701" y="6039301"/>
            <a:ext cx="1100025" cy="261610"/>
            <a:chOff x="2322363" y="1965819"/>
            <a:chExt cx="1384838" cy="261610"/>
          </a:xfrm>
        </p:grpSpPr>
        <p:grpSp>
          <p:nvGrpSpPr>
            <p:cNvPr id="117" name="Gruppieren 116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122" name="Textfeld 121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23" name="Gerade Verbindung 122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Gerade Verbindung 123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Gerade Verbindung 124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Gerade Verbindung 125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uppieren 117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119" name="Textfeld 118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20" name="Gerade Verbindung 119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Gerade Verbindung 120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7" name="time_5th_block"/>
          <p:cNvGrpSpPr/>
          <p:nvPr/>
        </p:nvGrpSpPr>
        <p:grpSpPr>
          <a:xfrm>
            <a:off x="6547256" y="6039301"/>
            <a:ext cx="1100025" cy="261610"/>
            <a:chOff x="2322363" y="1965819"/>
            <a:chExt cx="1384838" cy="261610"/>
          </a:xfrm>
        </p:grpSpPr>
        <p:grpSp>
          <p:nvGrpSpPr>
            <p:cNvPr id="128" name="Gruppieren 127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133" name="Textfeld 132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34" name="Gerade Verbindung 133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Gerade Verbindung 134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Gerade Verbindung 135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Gerade Verbindung 136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uppieren 128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130" name="Textfeld 129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31" name="Gerade Verbindung 130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Gerade Verbindung 131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8" name="time_4th_block"/>
          <p:cNvGrpSpPr/>
          <p:nvPr/>
        </p:nvGrpSpPr>
        <p:grpSpPr>
          <a:xfrm>
            <a:off x="5438222" y="6039301"/>
            <a:ext cx="1100025" cy="261610"/>
            <a:chOff x="2322363" y="1965819"/>
            <a:chExt cx="1384838" cy="261610"/>
          </a:xfrm>
        </p:grpSpPr>
        <p:grpSp>
          <p:nvGrpSpPr>
            <p:cNvPr id="139" name="Gruppieren 138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144" name="Textfeld 143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45" name="Gerade Verbindung 144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Gerade Verbindung 145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Gerade Verbindung 146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Gerade Verbindung 147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uppieren 139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141" name="Textfeld 140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42" name="Gerade Verbindung 141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Gerade Verbindung 142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9" name="time_3th_block"/>
          <p:cNvGrpSpPr/>
          <p:nvPr/>
        </p:nvGrpSpPr>
        <p:grpSpPr>
          <a:xfrm>
            <a:off x="3533022" y="6039301"/>
            <a:ext cx="743497" cy="261610"/>
            <a:chOff x="2982050" y="1965819"/>
            <a:chExt cx="1200908" cy="261610"/>
          </a:xfrm>
        </p:grpSpPr>
        <p:sp>
          <p:nvSpPr>
            <p:cNvPr id="150" name="Textfeld 149"/>
            <p:cNvSpPr txBox="1"/>
            <p:nvPr/>
          </p:nvSpPr>
          <p:spPr>
            <a:xfrm>
              <a:off x="3081000" y="1965819"/>
              <a:ext cx="9885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 smtClean="0">
                  <a:latin typeface="Roboto" pitchFamily="2" charset="0"/>
                  <a:ea typeface="Roboto" pitchFamily="2" charset="0"/>
                </a:rPr>
                <a:t>45min</a:t>
              </a:r>
              <a:endParaRPr lang="en-GB" sz="900" dirty="0">
                <a:latin typeface="Roboto" pitchFamily="2" charset="0"/>
                <a:ea typeface="Roboto" pitchFamily="2" charset="0"/>
              </a:endParaRPr>
            </a:p>
          </p:txBody>
        </p:sp>
        <p:cxnSp>
          <p:nvCxnSpPr>
            <p:cNvPr id="151" name="Gerade Verbindung 150"/>
            <p:cNvCxnSpPr/>
            <p:nvPr/>
          </p:nvCxnSpPr>
          <p:spPr>
            <a:xfrm>
              <a:off x="2991048" y="2083587"/>
              <a:ext cx="232591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Gerade Verbindung 151"/>
            <p:cNvCxnSpPr/>
            <p:nvPr/>
          </p:nvCxnSpPr>
          <p:spPr>
            <a:xfrm>
              <a:off x="2982050" y="2033935"/>
              <a:ext cx="0" cy="1080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Gerade Verbindung 152"/>
            <p:cNvCxnSpPr/>
            <p:nvPr/>
          </p:nvCxnSpPr>
          <p:spPr>
            <a:xfrm flipH="1">
              <a:off x="3950366" y="2083631"/>
              <a:ext cx="232591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Gerade Verbindung 153"/>
            <p:cNvCxnSpPr/>
            <p:nvPr/>
          </p:nvCxnSpPr>
          <p:spPr>
            <a:xfrm flipH="1">
              <a:off x="4182958" y="2033979"/>
              <a:ext cx="0" cy="1080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time_2nd_block"/>
          <p:cNvGrpSpPr/>
          <p:nvPr/>
        </p:nvGrpSpPr>
        <p:grpSpPr>
          <a:xfrm>
            <a:off x="2423286" y="6039301"/>
            <a:ext cx="1100025" cy="261610"/>
            <a:chOff x="2322363" y="1965819"/>
            <a:chExt cx="1384838" cy="261610"/>
          </a:xfrm>
        </p:grpSpPr>
        <p:grpSp>
          <p:nvGrpSpPr>
            <p:cNvPr id="156" name="Gruppieren 155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161" name="Textfeld 160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62" name="Gerade Verbindung 161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Gerade Verbindung 162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Gerade Verbindung 163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Gerade Verbindung 164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pieren 156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158" name="Textfeld 157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59" name="Gerade Verbindung 158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Gerade Verbindung 159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6" name="time_1st_block"/>
          <p:cNvGrpSpPr/>
          <p:nvPr/>
        </p:nvGrpSpPr>
        <p:grpSpPr>
          <a:xfrm>
            <a:off x="1314252" y="6039301"/>
            <a:ext cx="1100025" cy="261610"/>
            <a:chOff x="2322363" y="1965819"/>
            <a:chExt cx="1384838" cy="261610"/>
          </a:xfrm>
        </p:grpSpPr>
        <p:grpSp>
          <p:nvGrpSpPr>
            <p:cNvPr id="167" name="Gruppieren 166"/>
            <p:cNvGrpSpPr/>
            <p:nvPr/>
          </p:nvGrpSpPr>
          <p:grpSpPr>
            <a:xfrm>
              <a:off x="2322363" y="1965819"/>
              <a:ext cx="1026641" cy="261610"/>
              <a:chOff x="2982050" y="1965819"/>
              <a:chExt cx="1317203" cy="261610"/>
            </a:xfrm>
          </p:grpSpPr>
          <p:sp>
            <p:nvSpPr>
              <p:cNvPr id="172" name="Textfeld 171"/>
              <p:cNvSpPr txBox="1"/>
              <p:nvPr/>
            </p:nvSpPr>
            <p:spPr>
              <a:xfrm>
                <a:off x="3081000" y="1965819"/>
                <a:ext cx="9885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45min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73" name="Gerade Verbindung 172"/>
              <p:cNvCxnSpPr/>
              <p:nvPr/>
            </p:nvCxnSpPr>
            <p:spPr>
              <a:xfrm>
                <a:off x="2991048" y="2083587"/>
                <a:ext cx="23259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Gerade Verbindung 173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Gerade Verbindung 174"/>
              <p:cNvCxnSpPr/>
              <p:nvPr/>
            </p:nvCxnSpPr>
            <p:spPr>
              <a:xfrm flipH="1">
                <a:off x="3950366" y="2083631"/>
                <a:ext cx="348887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Gerade Verbindung 175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8" name="Gruppieren 167"/>
            <p:cNvGrpSpPr/>
            <p:nvPr/>
          </p:nvGrpSpPr>
          <p:grpSpPr>
            <a:xfrm>
              <a:off x="3253990" y="1965819"/>
              <a:ext cx="453211" cy="261610"/>
              <a:chOff x="2895073" y="1965819"/>
              <a:chExt cx="1374411" cy="261610"/>
            </a:xfrm>
          </p:grpSpPr>
          <p:sp>
            <p:nvSpPr>
              <p:cNvPr id="169" name="Textfeld 168"/>
              <p:cNvSpPr txBox="1"/>
              <p:nvPr/>
            </p:nvSpPr>
            <p:spPr>
              <a:xfrm>
                <a:off x="2895073" y="1965819"/>
                <a:ext cx="137441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15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70" name="Gerade Verbindung 169"/>
              <p:cNvCxnSpPr/>
              <p:nvPr/>
            </p:nvCxnSpPr>
            <p:spPr>
              <a:xfrm flipH="1">
                <a:off x="3834532" y="2083631"/>
                <a:ext cx="33942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Gerade Verbindung 170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7" name="time_lunch"/>
          <p:cNvGrpSpPr/>
          <p:nvPr/>
        </p:nvGrpSpPr>
        <p:grpSpPr>
          <a:xfrm>
            <a:off x="4318176" y="6039301"/>
            <a:ext cx="1077360" cy="261610"/>
            <a:chOff x="2322365" y="1965819"/>
            <a:chExt cx="1356306" cy="261610"/>
          </a:xfrm>
        </p:grpSpPr>
        <p:grpSp>
          <p:nvGrpSpPr>
            <p:cNvPr id="178" name="Gruppieren 177"/>
            <p:cNvGrpSpPr/>
            <p:nvPr/>
          </p:nvGrpSpPr>
          <p:grpSpPr>
            <a:xfrm>
              <a:off x="2322365" y="1965819"/>
              <a:ext cx="1135317" cy="261610"/>
              <a:chOff x="2982050" y="1965819"/>
              <a:chExt cx="1456636" cy="261610"/>
            </a:xfrm>
          </p:grpSpPr>
          <p:sp>
            <p:nvSpPr>
              <p:cNvPr id="182" name="Textfeld 181"/>
              <p:cNvSpPr txBox="1"/>
              <p:nvPr/>
            </p:nvSpPr>
            <p:spPr>
              <a:xfrm>
                <a:off x="3378342" y="1965819"/>
                <a:ext cx="106034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latin typeface="Roboto" pitchFamily="2" charset="0"/>
                    <a:ea typeface="Roboto" pitchFamily="2" charset="0"/>
                  </a:rPr>
                  <a:t>60min</a:t>
                </a:r>
                <a:endParaRPr lang="en-GB" sz="900" dirty="0">
                  <a:latin typeface="Roboto" pitchFamily="2" charset="0"/>
                  <a:ea typeface="Roboto" pitchFamily="2" charset="0"/>
                </a:endParaRPr>
              </a:p>
            </p:txBody>
          </p:sp>
          <p:cxnSp>
            <p:nvCxnSpPr>
              <p:cNvPr id="183" name="Gerade Verbindung 182"/>
              <p:cNvCxnSpPr/>
              <p:nvPr/>
            </p:nvCxnSpPr>
            <p:spPr>
              <a:xfrm>
                <a:off x="2991048" y="2083587"/>
                <a:ext cx="46518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Gerade Verbindung 183"/>
              <p:cNvCxnSpPr/>
              <p:nvPr/>
            </p:nvCxnSpPr>
            <p:spPr>
              <a:xfrm>
                <a:off x="2982050" y="2033935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uppieren 178"/>
            <p:cNvGrpSpPr/>
            <p:nvPr/>
          </p:nvGrpSpPr>
          <p:grpSpPr>
            <a:xfrm>
              <a:off x="3299881" y="2033979"/>
              <a:ext cx="378790" cy="108000"/>
              <a:chOff x="3034237" y="2033979"/>
              <a:chExt cx="1148721" cy="108000"/>
            </a:xfrm>
          </p:grpSpPr>
          <p:cxnSp>
            <p:nvCxnSpPr>
              <p:cNvPr id="180" name="Gerade Verbindung 179"/>
              <p:cNvCxnSpPr/>
              <p:nvPr/>
            </p:nvCxnSpPr>
            <p:spPr>
              <a:xfrm flipH="1">
                <a:off x="3034237" y="2083631"/>
                <a:ext cx="1099526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Gerade Verbindung 180"/>
              <p:cNvCxnSpPr/>
              <p:nvPr/>
            </p:nvCxnSpPr>
            <p:spPr>
              <a:xfrm flipH="1">
                <a:off x="4182958" y="2033979"/>
                <a:ext cx="0" cy="108000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5" name="you_signup_txt"/>
          <p:cNvGrpSpPr/>
          <p:nvPr/>
        </p:nvGrpSpPr>
        <p:grpSpPr>
          <a:xfrm>
            <a:off x="162124" y="4159423"/>
            <a:ext cx="1944024" cy="1709416"/>
            <a:chOff x="234132" y="756391"/>
            <a:chExt cx="1944024" cy="1709416"/>
          </a:xfrm>
        </p:grpSpPr>
        <p:cxnSp>
          <p:nvCxnSpPr>
            <p:cNvPr id="186" name="Gerade Verbindung 185"/>
            <p:cNvCxnSpPr/>
            <p:nvPr/>
          </p:nvCxnSpPr>
          <p:spPr>
            <a:xfrm flipV="1">
              <a:off x="360132" y="1133807"/>
              <a:ext cx="0" cy="1332000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7" name="Picture 2" descr="Facebook log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32" y="881807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8" name="Textfeld 187"/>
            <p:cNvSpPr txBox="1"/>
            <p:nvPr/>
          </p:nvSpPr>
          <p:spPr>
            <a:xfrm>
              <a:off x="450156" y="756391"/>
              <a:ext cx="172800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sign up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for a </a:t>
              </a:r>
              <a:r>
                <a:rPr lang="en-GB" sz="1100" dirty="0" err="1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Hoffice</a:t>
              </a:r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 event in your local </a:t>
              </a:r>
              <a:r>
                <a:rPr lang="en-GB" sz="1100" dirty="0" err="1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Hoffice</a:t>
              </a:r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 group</a:t>
              </a:r>
              <a:endParaRPr lang="en-GB" sz="1100" dirty="0">
                <a:solidFill>
                  <a:srgbClr val="404040"/>
                </a:solidFill>
                <a:latin typeface="Roboto" pitchFamily="2" charset="0"/>
                <a:ea typeface="Roboto" pitchFamily="2" charset="0"/>
              </a:endParaRPr>
            </a:p>
          </p:txBody>
        </p:sp>
      </p:grpSp>
      <p:pic>
        <p:nvPicPr>
          <p:cNvPr id="189" name="you_signup_head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24" y="4193176"/>
            <a:ext cx="1347219" cy="304801"/>
          </a:xfrm>
          <a:prstGeom prst="rect">
            <a:avLst/>
          </a:prstGeom>
        </p:spPr>
      </p:pic>
      <p:grpSp>
        <p:nvGrpSpPr>
          <p:cNvPr id="190" name="you_meet_txt"/>
          <p:cNvGrpSpPr/>
          <p:nvPr/>
        </p:nvGrpSpPr>
        <p:grpSpPr>
          <a:xfrm>
            <a:off x="522164" y="6092947"/>
            <a:ext cx="1998116" cy="1234470"/>
            <a:chOff x="1135863" y="2077899"/>
            <a:chExt cx="1998116" cy="1234470"/>
          </a:xfrm>
        </p:grpSpPr>
        <p:cxnSp>
          <p:nvCxnSpPr>
            <p:cNvPr id="191" name="Gerade Verbindung 190"/>
            <p:cNvCxnSpPr/>
            <p:nvPr/>
          </p:nvCxnSpPr>
          <p:spPr>
            <a:xfrm>
              <a:off x="1242244" y="2077899"/>
              <a:ext cx="0" cy="450092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Textfeld 191"/>
            <p:cNvSpPr txBox="1"/>
            <p:nvPr/>
          </p:nvSpPr>
          <p:spPr>
            <a:xfrm>
              <a:off x="1333979" y="2465983"/>
              <a:ext cx="1800000" cy="846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meet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with a handful of people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at the home of your host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and setup your workplace</a:t>
              </a:r>
              <a:endParaRPr lang="en-GB" sz="1100" dirty="0">
                <a:solidFill>
                  <a:srgbClr val="404040"/>
                </a:solidFill>
                <a:latin typeface="Roboto" pitchFamily="2" charset="0"/>
                <a:ea typeface="Roboto" pitchFamily="2" charset="0"/>
              </a:endParaRPr>
            </a:p>
          </p:txBody>
        </p:sp>
        <p:pic>
          <p:nvPicPr>
            <p:cNvPr id="193" name="Picture 4" descr="Map perspective with a placeholder on it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5863" y="2527991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94" name="you_meet_header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79" y="6474933"/>
            <a:ext cx="999746" cy="304801"/>
          </a:xfrm>
          <a:prstGeom prst="rect">
            <a:avLst/>
          </a:prstGeom>
        </p:spPr>
      </p:pic>
      <p:grpSp>
        <p:nvGrpSpPr>
          <p:cNvPr id="195" name="you_kickoff_txt"/>
          <p:cNvGrpSpPr/>
          <p:nvPr/>
        </p:nvGrpSpPr>
        <p:grpSpPr>
          <a:xfrm>
            <a:off x="666180" y="4860751"/>
            <a:ext cx="2493041" cy="956512"/>
            <a:chOff x="1962324" y="897503"/>
            <a:chExt cx="2493041" cy="956512"/>
          </a:xfrm>
        </p:grpSpPr>
        <p:pic>
          <p:nvPicPr>
            <p:cNvPr id="196" name="Picture 16" descr="Frontal meditation yoga posture silhouette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2324" y="1045824"/>
              <a:ext cx="324000" cy="32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97" name="Gerade Verbindung 196"/>
            <p:cNvCxnSpPr/>
            <p:nvPr/>
          </p:nvCxnSpPr>
          <p:spPr>
            <a:xfrm flipV="1">
              <a:off x="2124324" y="1409603"/>
              <a:ext cx="0" cy="444412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Textfeld 197"/>
            <p:cNvSpPr txBox="1"/>
            <p:nvPr/>
          </p:nvSpPr>
          <p:spPr>
            <a:xfrm>
              <a:off x="2227397" y="897503"/>
              <a:ext cx="2227968" cy="846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kick-off the day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with stretching or a moment of mindfulness and a round, where you state your day’s goals</a:t>
              </a:r>
              <a:endParaRPr lang="en-GB" sz="1100" dirty="0">
                <a:solidFill>
                  <a:srgbClr val="404040"/>
                </a:solidFill>
                <a:latin typeface="Roboto" pitchFamily="2" charset="0"/>
                <a:ea typeface="Roboto" pitchFamily="2" charset="0"/>
              </a:endParaRPr>
            </a:p>
          </p:txBody>
        </p:sp>
      </p:grpSp>
      <p:pic>
        <p:nvPicPr>
          <p:cNvPr id="199" name="you_kickoff_header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20" y="4788743"/>
            <a:ext cx="2215901" cy="414529"/>
          </a:xfrm>
          <a:prstGeom prst="rect">
            <a:avLst/>
          </a:prstGeom>
        </p:spPr>
      </p:pic>
      <p:sp>
        <p:nvSpPr>
          <p:cNvPr id="200" name="you_work_txt"/>
          <p:cNvSpPr txBox="1"/>
          <p:nvPr/>
        </p:nvSpPr>
        <p:spPr>
          <a:xfrm>
            <a:off x="3024920" y="6804967"/>
            <a:ext cx="18897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you work</a:t>
            </a:r>
          </a:p>
          <a:p>
            <a:r>
              <a:rPr lang="en-GB" sz="1100" dirty="0" smtClean="0">
                <a:solidFill>
                  <a:srgbClr val="404040"/>
                </a:solidFill>
                <a:latin typeface="Roboto" pitchFamily="2" charset="0"/>
                <a:ea typeface="Roboto" pitchFamily="2" charset="0"/>
              </a:rPr>
              <a:t>on your own projects</a:t>
            </a:r>
            <a:endParaRPr lang="en-GB" sz="1100" dirty="0">
              <a:solidFill>
                <a:srgbClr val="404040"/>
              </a:solidFill>
              <a:latin typeface="Roboto" pitchFamily="2" charset="0"/>
              <a:ea typeface="Roboto" pitchFamily="2" charset="0"/>
            </a:endParaRPr>
          </a:p>
        </p:txBody>
      </p:sp>
      <p:grpSp>
        <p:nvGrpSpPr>
          <p:cNvPr id="201" name="lyou_work_lines"/>
          <p:cNvGrpSpPr/>
          <p:nvPr/>
        </p:nvGrpSpPr>
        <p:grpSpPr>
          <a:xfrm>
            <a:off x="1681513" y="6300911"/>
            <a:ext cx="2218770" cy="512291"/>
            <a:chOff x="1681513" y="2537991"/>
            <a:chExt cx="2218770" cy="512291"/>
          </a:xfrm>
        </p:grpSpPr>
        <p:cxnSp>
          <p:nvCxnSpPr>
            <p:cNvPr id="202" name="Gerade Verbindung 201"/>
            <p:cNvCxnSpPr>
              <a:stCxn id="172" idx="2"/>
              <a:endCxn id="206" idx="0"/>
            </p:cNvCxnSpPr>
            <p:nvPr/>
          </p:nvCxnSpPr>
          <p:spPr>
            <a:xfrm>
              <a:off x="1681513" y="2537991"/>
              <a:ext cx="1221500" cy="51229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Gerade Verbindung 202"/>
            <p:cNvCxnSpPr>
              <a:stCxn id="161" idx="2"/>
              <a:endCxn id="206" idx="0"/>
            </p:cNvCxnSpPr>
            <p:nvPr/>
          </p:nvCxnSpPr>
          <p:spPr>
            <a:xfrm>
              <a:off x="2790547" y="2537991"/>
              <a:ext cx="112466" cy="51229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Gerade Verbindung 203"/>
            <p:cNvCxnSpPr>
              <a:stCxn id="150" idx="2"/>
              <a:endCxn id="206" idx="0"/>
            </p:cNvCxnSpPr>
            <p:nvPr/>
          </p:nvCxnSpPr>
          <p:spPr>
            <a:xfrm flipH="1">
              <a:off x="2903013" y="2537991"/>
              <a:ext cx="997270" cy="51229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" name="you_work_icon"/>
          <p:cNvGrpSpPr/>
          <p:nvPr/>
        </p:nvGrpSpPr>
        <p:grpSpPr>
          <a:xfrm>
            <a:off x="2718495" y="6813202"/>
            <a:ext cx="369036" cy="360000"/>
            <a:chOff x="3618508" y="181339"/>
            <a:chExt cx="2438400" cy="2438400"/>
          </a:xfrm>
        </p:grpSpPr>
        <p:pic>
          <p:nvPicPr>
            <p:cNvPr id="206" name="Picture 14" descr="Businessman working online with a laptop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8508" y="181339"/>
              <a:ext cx="2438400" cy="243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7" name="Rechteck 206"/>
            <p:cNvSpPr/>
            <p:nvPr/>
          </p:nvSpPr>
          <p:spPr>
            <a:xfrm rot="1020000">
              <a:off x="5018463" y="369171"/>
              <a:ext cx="787904" cy="807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Roboto" pitchFamily="2" charset="0"/>
                <a:ea typeface="Roboto" pitchFamily="2" charset="0"/>
              </a:endParaRPr>
            </a:p>
          </p:txBody>
        </p:sp>
      </p:grpSp>
      <p:pic>
        <p:nvPicPr>
          <p:cNvPr id="208" name="you_work_header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547" y="6755715"/>
            <a:ext cx="1118618" cy="341377"/>
          </a:xfrm>
          <a:prstGeom prst="rect">
            <a:avLst/>
          </a:prstGeom>
        </p:spPr>
      </p:pic>
      <p:grpSp>
        <p:nvGrpSpPr>
          <p:cNvPr id="209" name="you_take_a_break_lines"/>
          <p:cNvGrpSpPr/>
          <p:nvPr/>
        </p:nvGrpSpPr>
        <p:grpSpPr>
          <a:xfrm>
            <a:off x="2292263" y="5225096"/>
            <a:ext cx="1416229" cy="717451"/>
            <a:chOff x="2292263" y="1462176"/>
            <a:chExt cx="1416229" cy="717451"/>
          </a:xfrm>
        </p:grpSpPr>
        <p:cxnSp>
          <p:nvCxnSpPr>
            <p:cNvPr id="210" name="Gerade Verbindung 209"/>
            <p:cNvCxnSpPr>
              <a:endCxn id="213" idx="2"/>
            </p:cNvCxnSpPr>
            <p:nvPr/>
          </p:nvCxnSpPr>
          <p:spPr>
            <a:xfrm flipV="1">
              <a:off x="2292263" y="1462176"/>
              <a:ext cx="1416229" cy="71745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Gerade Verbindung 210"/>
            <p:cNvCxnSpPr>
              <a:endCxn id="213" idx="2"/>
            </p:cNvCxnSpPr>
            <p:nvPr/>
          </p:nvCxnSpPr>
          <p:spPr>
            <a:xfrm flipV="1">
              <a:off x="3343311" y="1462176"/>
              <a:ext cx="365181" cy="717451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2" name="you_take_a_break_txt"/>
          <p:cNvGrpSpPr/>
          <p:nvPr/>
        </p:nvGrpSpPr>
        <p:grpSpPr>
          <a:xfrm>
            <a:off x="3474492" y="4626143"/>
            <a:ext cx="2720903" cy="677108"/>
            <a:chOff x="3605302" y="728499"/>
            <a:chExt cx="2720903" cy="677108"/>
          </a:xfrm>
        </p:grpSpPr>
        <p:pic>
          <p:nvPicPr>
            <p:cNvPr id="213" name="Picture 22" descr="Artistic gymnast posture with ribbon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5302" y="859452"/>
              <a:ext cx="468000" cy="46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4" name="Textfeld 213"/>
            <p:cNvSpPr txBox="1"/>
            <p:nvPr/>
          </p:nvSpPr>
          <p:spPr>
            <a:xfrm>
              <a:off x="3980569" y="728499"/>
              <a:ext cx="234563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take a fun break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stretching, walks, games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and state your next 45min goals</a:t>
              </a:r>
              <a:endParaRPr lang="en-GB" sz="1100" dirty="0">
                <a:solidFill>
                  <a:srgbClr val="404040"/>
                </a:solidFill>
                <a:latin typeface="Roboto" pitchFamily="2" charset="0"/>
                <a:ea typeface="Roboto" pitchFamily="2" charset="0"/>
              </a:endParaRPr>
            </a:p>
          </p:txBody>
        </p:sp>
      </p:grpSp>
      <p:pic>
        <p:nvPicPr>
          <p:cNvPr id="215" name="you_take_a_break_header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492" y="4590920"/>
            <a:ext cx="2060452" cy="368809"/>
          </a:xfrm>
          <a:prstGeom prst="rect">
            <a:avLst/>
          </a:prstGeom>
        </p:spPr>
      </p:pic>
      <p:grpSp>
        <p:nvGrpSpPr>
          <p:cNvPr id="216" name="you_eat_txt"/>
          <p:cNvGrpSpPr/>
          <p:nvPr/>
        </p:nvGrpSpPr>
        <p:grpSpPr>
          <a:xfrm>
            <a:off x="4891761" y="6300911"/>
            <a:ext cx="2039115" cy="1133325"/>
            <a:chOff x="4567769" y="836153"/>
            <a:chExt cx="2039115" cy="1133325"/>
          </a:xfrm>
        </p:grpSpPr>
        <p:cxnSp>
          <p:nvCxnSpPr>
            <p:cNvPr id="217" name="Gerade Verbindung 216"/>
            <p:cNvCxnSpPr>
              <a:stCxn id="182" idx="2"/>
              <a:endCxn id="218" idx="0"/>
            </p:cNvCxnSpPr>
            <p:nvPr/>
          </p:nvCxnSpPr>
          <p:spPr>
            <a:xfrm>
              <a:off x="4567769" y="836153"/>
              <a:ext cx="223978" cy="149757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8" name="Picture 20" descr="Knife fork and plate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1747" y="985910"/>
              <a:ext cx="360000" cy="36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9" name="Textfeld 218"/>
            <p:cNvSpPr txBox="1"/>
            <p:nvPr/>
          </p:nvSpPr>
          <p:spPr>
            <a:xfrm>
              <a:off x="4878884" y="953815"/>
              <a:ext cx="1728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you eat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the food you brought or </a:t>
              </a:r>
              <a:b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</a:br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you share your dishes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while growing a network</a:t>
              </a:r>
            </a:p>
            <a:p>
              <a:r>
                <a:rPr lang="en-GB" sz="1100" dirty="0" smtClean="0">
                  <a:solidFill>
                    <a:srgbClr val="404040"/>
                  </a:solidFill>
                  <a:latin typeface="Roboto" pitchFamily="2" charset="0"/>
                  <a:ea typeface="Roboto" pitchFamily="2" charset="0"/>
                </a:rPr>
                <a:t>with fantastic people</a:t>
              </a:r>
            </a:p>
          </p:txBody>
        </p:sp>
      </p:grpSp>
      <p:pic>
        <p:nvPicPr>
          <p:cNvPr id="220" name="you_eat_header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845" y="6418573"/>
            <a:ext cx="880874" cy="304801"/>
          </a:xfrm>
          <a:prstGeom prst="rect">
            <a:avLst/>
          </a:prstGeom>
        </p:spPr>
      </p:pic>
      <p:sp>
        <p:nvSpPr>
          <p:cNvPr id="221" name="you_celebrate_txt"/>
          <p:cNvSpPr txBox="1"/>
          <p:nvPr/>
        </p:nvSpPr>
        <p:spPr>
          <a:xfrm>
            <a:off x="8752726" y="5096161"/>
            <a:ext cx="172800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you celebrate</a:t>
            </a:r>
          </a:p>
          <a:p>
            <a:r>
              <a:rPr lang="en-GB" sz="1100" dirty="0" smtClean="0">
                <a:solidFill>
                  <a:srgbClr val="404040"/>
                </a:solidFill>
                <a:latin typeface="Roboto" pitchFamily="2" charset="0"/>
                <a:ea typeface="Roboto" pitchFamily="2" charset="0"/>
              </a:rPr>
              <a:t>that you have reached your day’s goals on a great day in the </a:t>
            </a:r>
            <a:r>
              <a:rPr lang="en-GB" sz="1100" dirty="0" err="1" smtClean="0">
                <a:solidFill>
                  <a:srgbClr val="FF8A3A"/>
                </a:solidFill>
                <a:latin typeface="Roboto" pitchFamily="2" charset="0"/>
                <a:ea typeface="Roboto" pitchFamily="2" charset="0"/>
              </a:rPr>
              <a:t>Hoffice</a:t>
            </a:r>
            <a:endParaRPr lang="en-GB" sz="1100" dirty="0" smtClean="0">
              <a:solidFill>
                <a:srgbClr val="FF8A3A"/>
              </a:solidFill>
              <a:latin typeface="Roboto" pitchFamily="2" charset="0"/>
              <a:ea typeface="Roboto" pitchFamily="2" charset="0"/>
            </a:endParaRPr>
          </a:p>
        </p:txBody>
      </p:sp>
      <p:pic>
        <p:nvPicPr>
          <p:cNvPr id="222" name="you_celebrate_icon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38988" y="4212679"/>
            <a:ext cx="1458986" cy="1458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3" name="you_celebrate_header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269" y="5126971"/>
            <a:ext cx="1484379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23229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Benutzerdefiniert</PresentationFormat>
  <Paragraphs>104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Wolf</dc:creator>
  <cp:lastModifiedBy>Andreas Wolf</cp:lastModifiedBy>
  <cp:revision>5</cp:revision>
  <dcterms:created xsi:type="dcterms:W3CDTF">2015-03-09T10:13:04Z</dcterms:created>
  <dcterms:modified xsi:type="dcterms:W3CDTF">2015-03-09T13:16:48Z</dcterms:modified>
</cp:coreProperties>
</file>